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A5F8E5D0"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media/image8.A5F8E5D0"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 id="2147483709" r:id="rId4"/>
    <p:sldMasterId id="2147483783" r:id="rId5"/>
    <p:sldMasterId id="2147483834" r:id="rId6"/>
    <p:sldMasterId id="2147483865" r:id="rId7"/>
    <p:sldMasterId id="2147483877" r:id="rId8"/>
    <p:sldMasterId id="2147483891" r:id="rId9"/>
    <p:sldMasterId id="2147483905" r:id="rId10"/>
    <p:sldMasterId id="2147483917" r:id="rId11"/>
    <p:sldMasterId id="2147483931" r:id="rId12"/>
    <p:sldMasterId id="2147483955" r:id="rId13"/>
  </p:sldMasterIdLst>
  <p:notesMasterIdLst>
    <p:notesMasterId r:id="rId33"/>
  </p:notesMasterIdLst>
  <p:sldIdLst>
    <p:sldId id="325" r:id="rId14"/>
    <p:sldId id="403" r:id="rId15"/>
    <p:sldId id="409" r:id="rId16"/>
    <p:sldId id="281" r:id="rId17"/>
    <p:sldId id="405" r:id="rId18"/>
    <p:sldId id="285" r:id="rId19"/>
    <p:sldId id="286" r:id="rId20"/>
    <p:sldId id="283" r:id="rId21"/>
    <p:sldId id="284" r:id="rId22"/>
    <p:sldId id="393" r:id="rId23"/>
    <p:sldId id="395" r:id="rId24"/>
    <p:sldId id="287" r:id="rId25"/>
    <p:sldId id="392" r:id="rId26"/>
    <p:sldId id="292" r:id="rId27"/>
    <p:sldId id="293" r:id="rId28"/>
    <p:sldId id="414" r:id="rId29"/>
    <p:sldId id="408" r:id="rId30"/>
    <p:sldId id="401" r:id="rId31"/>
    <p:sldId id="4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 id="2" name="Harry Becher" initials="HB" lastIdx="1" clrIdx="1">
    <p:extLst>
      <p:ext uri="{19B8F6BF-5375-455C-9EA6-DF929625EA0E}">
        <p15:presenceInfo xmlns:p15="http://schemas.microsoft.com/office/powerpoint/2012/main" userId="3a17ce03b1dc2530" providerId="Windows Live"/>
      </p:ext>
    </p:extLst>
  </p:cmAuthor>
  <p:cmAuthor id="3" name="Maureen Dollard" initials="MD" lastIdx="1" clrIdx="2">
    <p:extLst>
      <p:ext uri="{19B8F6BF-5375-455C-9EA6-DF929625EA0E}">
        <p15:presenceInfo xmlns:p15="http://schemas.microsoft.com/office/powerpoint/2012/main" userId="S-1-5-21-1818349276-1015700856-800089250-7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7" autoAdjust="0"/>
    <p:restoredTop sz="86364" autoAdjust="0"/>
  </p:normalViewPr>
  <p:slideViewPr>
    <p:cSldViewPr snapToGrid="0" showGuides="1">
      <p:cViewPr varScale="1">
        <p:scale>
          <a:sx n="72" d="100"/>
          <a:sy n="72" d="100"/>
        </p:scale>
        <p:origin x="258" y="78"/>
      </p:cViewPr>
      <p:guideLst>
        <p:guide orient="horz" pos="2160"/>
        <p:guide pos="3840"/>
      </p:guideLst>
    </p:cSldViewPr>
  </p:slideViewPr>
  <p:outlineViewPr>
    <p:cViewPr>
      <p:scale>
        <a:sx n="33" d="100"/>
        <a:sy n="33" d="100"/>
      </p:scale>
      <p:origin x="0" y="-3137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976612993471"/>
          <c:y val="8.8289730948696729E-2"/>
          <c:w val="0.74685045720276677"/>
          <c:h val="0.80710518333387993"/>
        </c:manualLayout>
      </c:layout>
      <c:barChart>
        <c:barDir val="bar"/>
        <c:grouping val="clustered"/>
        <c:varyColors val="0"/>
        <c:ser>
          <c:idx val="0"/>
          <c:order val="0"/>
          <c:tx>
            <c:strRef>
              <c:f>Sheet1!$B$1</c:f>
              <c:strCache>
                <c:ptCount val="1"/>
                <c:pt idx="0">
                  <c:v>Australian and European Bullying Rates </c:v>
                </c:pt>
              </c:strCache>
            </c:strRef>
          </c:tx>
          <c:invertIfNegative val="0"/>
          <c:dPt>
            <c:idx val="29"/>
            <c:invertIfNegative val="0"/>
            <c:bubble3D val="0"/>
            <c:spPr>
              <a:solidFill>
                <a:srgbClr val="FF0000"/>
              </a:solidFill>
            </c:spPr>
          </c:dPt>
          <c:dPt>
            <c:idx val="31"/>
            <c:invertIfNegative val="0"/>
            <c:bubble3D val="0"/>
            <c:spPr>
              <a:solidFill>
                <a:schemeClr val="accent1"/>
              </a:solidFill>
            </c:spPr>
          </c:dPt>
          <c:dPt>
            <c:idx val="34"/>
            <c:invertIfNegative val="0"/>
            <c:bubble3D val="0"/>
            <c:spPr>
              <a:solidFill>
                <a:srgbClr val="0070C0"/>
              </a:solidFill>
            </c:spPr>
          </c:dPt>
          <c:dPt>
            <c:idx val="35"/>
            <c:invertIfNegative val="0"/>
            <c:bubble3D val="0"/>
            <c:spPr>
              <a:solidFill>
                <a:srgbClr val="FF0000"/>
              </a:solidFill>
            </c:spPr>
          </c:dPt>
          <c:dPt>
            <c:idx val="36"/>
            <c:invertIfNegative val="0"/>
            <c:bubble3D val="0"/>
            <c:spPr>
              <a:solidFill>
                <a:srgbClr val="0070C0"/>
              </a:solidFill>
            </c:spPr>
          </c:dPt>
          <c:dPt>
            <c:idx val="37"/>
            <c:invertIfNegative val="0"/>
            <c:bubble3D val="0"/>
            <c:spPr>
              <a:solidFill>
                <a:schemeClr val="accent1"/>
              </a:solidFill>
            </c:spPr>
          </c:dPt>
          <c:dPt>
            <c:idx val="39"/>
            <c:invertIfNegative val="0"/>
            <c:bubble3D val="0"/>
            <c:spPr>
              <a:solidFill>
                <a:schemeClr val="accent1"/>
              </a:solidFill>
            </c:spPr>
          </c:dPt>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c:f>
              <c:strCache>
                <c:ptCount val="36"/>
                <c:pt idx="0">
                  <c:v>Italy</c:v>
                </c:pt>
                <c:pt idx="1">
                  <c:v>Bulgaria</c:v>
                </c:pt>
                <c:pt idx="2">
                  <c:v>Poland</c:v>
                </c:pt>
                <c:pt idx="3">
                  <c:v>Kosovo</c:v>
                </c:pt>
                <c:pt idx="4">
                  <c:v>Slovakia</c:v>
                </c:pt>
                <c:pt idx="5">
                  <c:v>Turkey</c:v>
                </c:pt>
                <c:pt idx="6">
                  <c:v>Estonia</c:v>
                </c:pt>
                <c:pt idx="7">
                  <c:v>Cyprus</c:v>
                </c:pt>
                <c:pt idx="8">
                  <c:v>Romania</c:v>
                </c:pt>
                <c:pt idx="9">
                  <c:v>Hungary</c:v>
                </c:pt>
                <c:pt idx="10">
                  <c:v>Albania</c:v>
                </c:pt>
                <c:pt idx="11">
                  <c:v>Portugal</c:v>
                </c:pt>
                <c:pt idx="12">
                  <c:v>Spain</c:v>
                </c:pt>
                <c:pt idx="13">
                  <c:v>Czech Republic</c:v>
                </c:pt>
                <c:pt idx="14">
                  <c:v>Croatia</c:v>
                </c:pt>
                <c:pt idx="15">
                  <c:v>Sweden</c:v>
                </c:pt>
                <c:pt idx="16">
                  <c:v>Denmark</c:v>
                </c:pt>
                <c:pt idx="17">
                  <c:v>Greece</c:v>
                </c:pt>
                <c:pt idx="18">
                  <c:v>Montenegro</c:v>
                </c:pt>
                <c:pt idx="19">
                  <c:v>Malta</c:v>
                </c:pt>
                <c:pt idx="20">
                  <c:v>FYROM</c:v>
                </c:pt>
                <c:pt idx="21">
                  <c:v>Norway</c:v>
                </c:pt>
                <c:pt idx="22">
                  <c:v>United Kingdom</c:v>
                </c:pt>
                <c:pt idx="23">
                  <c:v>Germany</c:v>
                </c:pt>
                <c:pt idx="24">
                  <c:v>Lithuania</c:v>
                </c:pt>
                <c:pt idx="25">
                  <c:v>Slovenia</c:v>
                </c:pt>
                <c:pt idx="26">
                  <c:v>Latvia</c:v>
                </c:pt>
                <c:pt idx="27">
                  <c:v>Ireland</c:v>
                </c:pt>
                <c:pt idx="28">
                  <c:v>Finland</c:v>
                </c:pt>
                <c:pt idx="29">
                  <c:v>Australia 2009/2011</c:v>
                </c:pt>
                <c:pt idx="30">
                  <c:v>Luxembourg</c:v>
                </c:pt>
                <c:pt idx="31">
                  <c:v>Austria</c:v>
                </c:pt>
                <c:pt idx="32">
                  <c:v>Netherlands</c:v>
                </c:pt>
                <c:pt idx="33">
                  <c:v>Belgium</c:v>
                </c:pt>
                <c:pt idx="34">
                  <c:v>France</c:v>
                </c:pt>
                <c:pt idx="35">
                  <c:v>Australia 2014/2015</c:v>
                </c:pt>
              </c:strCache>
            </c:strRef>
          </c:cat>
          <c:val>
            <c:numRef>
              <c:f>Sheet1!$B$2:$B$37</c:f>
              <c:numCache>
                <c:formatCode>0.0</c:formatCode>
                <c:ptCount val="36"/>
                <c:pt idx="0">
                  <c:v>0.62</c:v>
                </c:pt>
                <c:pt idx="1">
                  <c:v>0.67999999999999172</c:v>
                </c:pt>
                <c:pt idx="2">
                  <c:v>0.75000000000000622</c:v>
                </c:pt>
                <c:pt idx="3">
                  <c:v>1.2299999999999978</c:v>
                </c:pt>
                <c:pt idx="4">
                  <c:v>1.4399999999999968</c:v>
                </c:pt>
                <c:pt idx="5">
                  <c:v>1.5200000000000102</c:v>
                </c:pt>
                <c:pt idx="6">
                  <c:v>1.7300000000000093</c:v>
                </c:pt>
                <c:pt idx="7">
                  <c:v>1.8299999999999983</c:v>
                </c:pt>
                <c:pt idx="8">
                  <c:v>1.9400000000000084</c:v>
                </c:pt>
                <c:pt idx="9">
                  <c:v>2.0299999999999985</c:v>
                </c:pt>
                <c:pt idx="10">
                  <c:v>2.1700000000000053</c:v>
                </c:pt>
                <c:pt idx="11">
                  <c:v>2.2999999999999909</c:v>
                </c:pt>
                <c:pt idx="12">
                  <c:v>2.3900000000000032</c:v>
                </c:pt>
                <c:pt idx="13">
                  <c:v>2.6399999999999979</c:v>
                </c:pt>
                <c:pt idx="14">
                  <c:v>2.7199999999999891</c:v>
                </c:pt>
                <c:pt idx="15">
                  <c:v>3.1600000000000072</c:v>
                </c:pt>
                <c:pt idx="16">
                  <c:v>3.2100000000000017</c:v>
                </c:pt>
                <c:pt idx="17">
                  <c:v>3.2699999999999951</c:v>
                </c:pt>
                <c:pt idx="18">
                  <c:v>3.4200000000000008</c:v>
                </c:pt>
                <c:pt idx="19">
                  <c:v>3.5800000000000054</c:v>
                </c:pt>
                <c:pt idx="20">
                  <c:v>4.3199999999999905</c:v>
                </c:pt>
                <c:pt idx="21">
                  <c:v>4.3700000000000072</c:v>
                </c:pt>
                <c:pt idx="22">
                  <c:v>4.7700000000000076</c:v>
                </c:pt>
                <c:pt idx="23">
                  <c:v>5.0000000000000044</c:v>
                </c:pt>
                <c:pt idx="24">
                  <c:v>5.2999999999999936</c:v>
                </c:pt>
                <c:pt idx="25">
                  <c:v>5.3399999999999892</c:v>
                </c:pt>
                <c:pt idx="26">
                  <c:v>5.6799999999999962</c:v>
                </c:pt>
                <c:pt idx="27">
                  <c:v>5.9500000000000108</c:v>
                </c:pt>
                <c:pt idx="28">
                  <c:v>6.8799999999999972</c:v>
                </c:pt>
                <c:pt idx="29">
                  <c:v>7.0000000000000062</c:v>
                </c:pt>
                <c:pt idx="30">
                  <c:v>7.3700000000000099</c:v>
                </c:pt>
                <c:pt idx="31">
                  <c:v>7.7099999999999946</c:v>
                </c:pt>
                <c:pt idx="32">
                  <c:v>8.879999999999999</c:v>
                </c:pt>
                <c:pt idx="33">
                  <c:v>9.2500000000000036</c:v>
                </c:pt>
                <c:pt idx="34">
                  <c:v>9.3699999999999903</c:v>
                </c:pt>
                <c:pt idx="35">
                  <c:v>9.6999999999999993</c:v>
                </c:pt>
              </c:numCache>
            </c:numRef>
          </c:val>
        </c:ser>
        <c:dLbls>
          <c:showLegendKey val="0"/>
          <c:showVal val="0"/>
          <c:showCatName val="0"/>
          <c:showSerName val="0"/>
          <c:showPercent val="0"/>
          <c:showBubbleSize val="0"/>
        </c:dLbls>
        <c:gapWidth val="150"/>
        <c:axId val="173691112"/>
        <c:axId val="173691504"/>
      </c:barChart>
      <c:catAx>
        <c:axId val="173691112"/>
        <c:scaling>
          <c:orientation val="minMax"/>
        </c:scaling>
        <c:delete val="0"/>
        <c:axPos val="l"/>
        <c:numFmt formatCode="General" sourceLinked="0"/>
        <c:majorTickMark val="out"/>
        <c:minorTickMark val="none"/>
        <c:tickLblPos val="nextTo"/>
        <c:txPr>
          <a:bodyPr/>
          <a:lstStyle/>
          <a:p>
            <a:pPr>
              <a:defRPr sz="1200"/>
            </a:pPr>
            <a:endParaRPr lang="en-US"/>
          </a:p>
        </c:txPr>
        <c:crossAx val="173691504"/>
        <c:crosses val="autoZero"/>
        <c:auto val="1"/>
        <c:lblAlgn val="ctr"/>
        <c:lblOffset val="100"/>
        <c:tickLblSkip val="1"/>
        <c:noMultiLvlLbl val="0"/>
      </c:catAx>
      <c:valAx>
        <c:axId val="173691504"/>
        <c:scaling>
          <c:orientation val="minMax"/>
          <c:max val="10"/>
          <c:min val="0"/>
        </c:scaling>
        <c:delete val="0"/>
        <c:axPos val="b"/>
        <c:majorGridlines>
          <c:spPr>
            <a:ln>
              <a:noFill/>
            </a:ln>
          </c:spPr>
        </c:majorGridlines>
        <c:title>
          <c:tx>
            <c:rich>
              <a:bodyPr/>
              <a:lstStyle/>
              <a:p>
                <a:pPr>
                  <a:defRPr sz="1200"/>
                </a:pPr>
                <a:r>
                  <a:rPr lang="en-AU" sz="1200" dirty="0" smtClean="0"/>
                  <a:t>% Employees</a:t>
                </a:r>
                <a:endParaRPr lang="en-AU" sz="1200" dirty="0"/>
              </a:p>
            </c:rich>
          </c:tx>
          <c:layout>
            <c:manualLayout>
              <c:xMode val="edge"/>
              <c:yMode val="edge"/>
              <c:x val="0.47532561433672565"/>
              <c:y val="0.93756792746283901"/>
            </c:manualLayout>
          </c:layout>
          <c:overlay val="0"/>
          <c:spPr>
            <a:solidFill>
              <a:schemeClr val="bg1"/>
            </a:solidFill>
          </c:spPr>
        </c:title>
        <c:numFmt formatCode="0.0" sourceLinked="1"/>
        <c:majorTickMark val="out"/>
        <c:minorTickMark val="none"/>
        <c:tickLblPos val="nextTo"/>
        <c:txPr>
          <a:bodyPr/>
          <a:lstStyle/>
          <a:p>
            <a:pPr>
              <a:defRPr sz="1400"/>
            </a:pPr>
            <a:endParaRPr lang="en-US"/>
          </a:p>
        </c:txPr>
        <c:crossAx val="173691112"/>
        <c:crosses val="autoZero"/>
        <c:crossBetween val="between"/>
        <c:minorUnit val="1.0000000000000002E-2"/>
      </c:valAx>
      <c:spPr>
        <a:noFill/>
      </c:spPr>
    </c:plotArea>
    <c:plotVisOnly val="1"/>
    <c:dispBlanksAs val="gap"/>
    <c:showDLblsOverMax val="0"/>
  </c:chart>
  <c:txPr>
    <a:bodyPr/>
    <a:lstStyle/>
    <a:p>
      <a:pPr algn="ctr">
        <a:defRPr sz="1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2" dt="2015-09-24T21:32:45.953" idx="1">
    <p:pos x="5495" y="2798"/>
    <p:text/>
    <p:extLst>
      <p:ext uri="{C676402C-5697-4E1C-873F-D02D1690AC5C}">
        <p15:threadingInfo xmlns:p15="http://schemas.microsoft.com/office/powerpoint/2012/main" timeZoneBias="-570"/>
      </p:ext>
    </p:extLst>
  </p:cm>
  <p:cm authorId="3" dt="2015-09-24T22:06:43.521" idx="1">
    <p:pos x="10" y="10"/>
    <p:text/>
    <p:extLst>
      <p:ext uri="{C676402C-5697-4E1C-873F-D02D1690AC5C}">
        <p15:threadingInfo xmlns:p15="http://schemas.microsoft.com/office/powerpoint/2012/main" timeZoneBias="-57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0.86457</cdr:x>
      <cdr:y>0.8914</cdr:y>
    </cdr:from>
    <cdr:to>
      <cdr:x>1</cdr:x>
      <cdr:y>0.99526</cdr:y>
    </cdr:to>
    <cdr:sp macro="" textlink="">
      <cdr:nvSpPr>
        <cdr:cNvPr id="3" name="TextBox 2"/>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0.86457</cdr:x>
      <cdr:y>0.8914</cdr:y>
    </cdr:from>
    <cdr:to>
      <cdr:x>1</cdr:x>
      <cdr:y>0.99526</cdr:y>
    </cdr:to>
    <cdr:sp macro="" textlink="">
      <cdr:nvSpPr>
        <cdr:cNvPr id="4" name="TextBox 3"/>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smtClean="0"/>
        </a:p>
        <a:p xmlns:a="http://schemas.openxmlformats.org/drawingml/2006/main">
          <a:endParaRPr lang="en-AU" dirty="0"/>
        </a:p>
        <a:p xmlns:a="http://schemas.openxmlformats.org/drawingml/2006/main">
          <a:endParaRPr lang="en-AU" sz="1100" dirty="0"/>
        </a:p>
      </cdr:txBody>
    </cdr:sp>
  </cdr:relSizeAnchor>
  <cdr:relSizeAnchor xmlns:cdr="http://schemas.openxmlformats.org/drawingml/2006/chartDrawing">
    <cdr:from>
      <cdr:x>0.46063</cdr:x>
      <cdr:y>0.63963</cdr:y>
    </cdr:from>
    <cdr:to>
      <cdr:x>0.63387</cdr:x>
      <cdr:y>0.7368</cdr:y>
    </cdr:to>
    <cdr:sp macro="" textlink="">
      <cdr:nvSpPr>
        <cdr:cNvPr id="2" name="TextBox 1"/>
        <cdr:cNvSpPr txBox="1"/>
      </cdr:nvSpPr>
      <cdr:spPr>
        <a:xfrm xmlns:a="http://schemas.openxmlformats.org/drawingml/2006/main">
          <a:off x="4211960" y="4265912"/>
          <a:ext cx="1584176"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0.0011</cdr:x>
      <cdr:y>0.95945</cdr:y>
    </cdr:from>
    <cdr:to>
      <cdr:x>0.90272</cdr:x>
      <cdr:y>0.99775</cdr:y>
    </cdr:to>
    <cdr:sp macro="" textlink="">
      <cdr:nvSpPr>
        <cdr:cNvPr id="7" name="TextBox 2"/>
        <cdr:cNvSpPr txBox="1"/>
      </cdr:nvSpPr>
      <cdr:spPr>
        <a:xfrm xmlns:a="http://schemas.openxmlformats.org/drawingml/2006/main">
          <a:off x="10269" y="6553817"/>
          <a:ext cx="840717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sz="1100" dirty="0" smtClean="0"/>
            <a:t>©Maureen.dollard@unisa.edu.au University of South Australia, Asia Pacific Centre for Work Health and Safety, AWB Project</a:t>
          </a:r>
          <a:endParaRPr lang="en-AU" sz="1100" dirty="0"/>
        </a:p>
      </cdr:txBody>
    </cdr:sp>
  </cdr:relSizeAnchor>
  <cdr:relSizeAnchor xmlns:cdr="http://schemas.openxmlformats.org/drawingml/2006/chartDrawing">
    <cdr:from>
      <cdr:x>0.20569</cdr:x>
      <cdr:y>0.01734</cdr:y>
    </cdr:from>
    <cdr:to>
      <cdr:x>0.90071</cdr:x>
      <cdr:y>0.09743</cdr:y>
    </cdr:to>
    <cdr:sp macro="" textlink="">
      <cdr:nvSpPr>
        <cdr:cNvPr id="5" name="TextBox 4"/>
        <cdr:cNvSpPr txBox="1"/>
      </cdr:nvSpPr>
      <cdr:spPr>
        <a:xfrm xmlns:a="http://schemas.openxmlformats.org/drawingml/2006/main">
          <a:off x="1880840" y="118442"/>
          <a:ext cx="6355250" cy="547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2400" b="1" dirty="0" smtClean="0"/>
            <a:t>Australian and European Bullying Rates</a:t>
          </a:r>
        </a:p>
        <a:p xmlns:a="http://schemas.openxmlformats.org/drawingml/2006/main">
          <a:endParaRPr lang="en-AU" sz="2400" b="1" dirty="0" smtClean="0"/>
        </a:p>
        <a:p xmlns:a="http://schemas.openxmlformats.org/drawingml/2006/main">
          <a:endParaRPr lang="en-AU" sz="2400" b="1" dirty="0" smtClean="0"/>
        </a:p>
        <a:p xmlns:a="http://schemas.openxmlformats.org/drawingml/2006/main">
          <a:endParaRPr lang="en-AU" sz="2400" b="1" dirty="0" smtClean="0"/>
        </a:p>
        <a:p xmlns:a="http://schemas.openxmlformats.org/drawingml/2006/main">
          <a:endParaRPr lang="en-AU"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2D842-FB7E-4609-A5A9-579928AFBA03}" type="datetimeFigureOut">
              <a:rPr lang="en-AU" smtClean="0"/>
              <a:t>17/11/2015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D824C-6092-40FE-BDDB-6775092874E6}" type="slidenum">
              <a:rPr lang="en-AU" smtClean="0"/>
              <a:t>‹#›</a:t>
            </a:fld>
            <a:endParaRPr lang="en-AU"/>
          </a:p>
        </p:txBody>
      </p:sp>
    </p:spTree>
    <p:extLst>
      <p:ext uri="{BB962C8B-B14F-4D97-AF65-F5344CB8AC3E}">
        <p14:creationId xmlns:p14="http://schemas.microsoft.com/office/powerpoint/2010/main" val="363082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11259-E574-4247-981B-5C8B1605122B}" type="slidenum">
              <a:rPr lang="en-AU" altLang="en-US" smtClean="0">
                <a:solidFill>
                  <a:srgbClr val="000000"/>
                </a:solidFill>
                <a:latin typeface="Calibri" panose="020F0502020204030204" pitchFamily="34" charset="0"/>
              </a:rPr>
              <a:pPr/>
              <a:t>4</a:t>
            </a:fld>
            <a:endParaRPr lang="en-AU"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95736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Calculated</a:t>
            </a:r>
            <a:r>
              <a:rPr lang="en-AU" baseline="0" dirty="0" smtClean="0"/>
              <a:t> using l</a:t>
            </a:r>
            <a:r>
              <a:rPr lang="en-AU" sz="1200" kern="1200" dirty="0" smtClean="0">
                <a:solidFill>
                  <a:schemeClr val="tx1"/>
                </a:solidFill>
                <a:effectLst/>
                <a:latin typeface="+mn-lt"/>
                <a:ea typeface="+mn-ea"/>
                <a:cs typeface="+mn-cs"/>
              </a:rPr>
              <a:t>ogistic binominal regression models with robust variance to produce adjusted relative risk ratios, which were used to calculate population attributable risk upon sickness absence and presenteeism.</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Sickness</a:t>
            </a:r>
            <a:r>
              <a:rPr lang="en-AU" sz="1200" kern="1200" baseline="0" dirty="0" smtClean="0">
                <a:solidFill>
                  <a:schemeClr val="tx1"/>
                </a:solidFill>
                <a:effectLst/>
                <a:latin typeface="+mn-lt"/>
                <a:ea typeface="+mn-ea"/>
                <a:cs typeface="+mn-cs"/>
              </a:rPr>
              <a:t> absence based on sick days in the past 4 weeks extrapolated to an entire years salary. Presenteeism costs based on performance below the average healthy worker (8.36/10) applied against average salary.</a:t>
            </a:r>
            <a:endParaRPr lang="en-AU" dirty="0"/>
          </a:p>
        </p:txBody>
      </p:sp>
      <p:sp>
        <p:nvSpPr>
          <p:cNvPr id="4" name="Slide Number Placeholder 3"/>
          <p:cNvSpPr>
            <a:spLocks noGrp="1"/>
          </p:cNvSpPr>
          <p:nvPr>
            <p:ph type="sldNum" sz="quarter" idx="10"/>
          </p:nvPr>
        </p:nvSpPr>
        <p:spPr/>
        <p:txBody>
          <a:bodyPr/>
          <a:lstStyle/>
          <a:p>
            <a:fld id="{C31FBC2E-AE6F-4431-9D4A-315A18A7BB15}"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4583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9C8D1B-D177-4A74-939E-03E9F13D906E}" type="slidenum">
              <a:rPr lang="en-AU" altLang="en-US" smtClean="0">
                <a:solidFill>
                  <a:srgbClr val="000000"/>
                </a:solidFill>
                <a:latin typeface="Times New Roman" panose="02020603050405020304" pitchFamily="18" charset="0"/>
              </a:rPr>
              <a:pPr/>
              <a:t>14</a:t>
            </a:fld>
            <a:endParaRPr lang="en-AU"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073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776D571F-C5C4-419F-B61C-57F0EF0D7684}" type="slidenum">
              <a:rPr lang="en-AU" altLang="en-US" smtClean="0">
                <a:solidFill>
                  <a:srgbClr val="000000"/>
                </a:solidFill>
                <a:latin typeface="Times New Roman" panose="02020603050405020304" pitchFamily="18" charset="0"/>
              </a:rPr>
              <a:pPr/>
              <a:t>16</a:t>
            </a:fld>
            <a:endParaRPr lang="en-AU"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078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AACDB70-D923-454E-B077-E25713FA7A3C}"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E0914E85-CA1F-49E0-AF31-AC4A97954E6A}" type="slidenum">
              <a:rPr lang="en-AU" altLang="en-US"/>
              <a:pPr>
                <a:defRPr/>
              </a:pPr>
              <a:t>‹#›</a:t>
            </a:fld>
            <a:endParaRPr lang="en-AU" altLang="en-US"/>
          </a:p>
        </p:txBody>
      </p:sp>
    </p:spTree>
    <p:extLst>
      <p:ext uri="{BB962C8B-B14F-4D97-AF65-F5344CB8AC3E}">
        <p14:creationId xmlns:p14="http://schemas.microsoft.com/office/powerpoint/2010/main" val="62673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28C0BA2-42B3-4403-9598-EA0740BA6072}"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ECECAD68-3D41-402C-849F-33167184B8D4}" type="slidenum">
              <a:rPr lang="en-AU" altLang="en-US"/>
              <a:pPr>
                <a:defRPr/>
              </a:pPr>
              <a:t>‹#›</a:t>
            </a:fld>
            <a:endParaRPr lang="en-AU" altLang="en-US"/>
          </a:p>
        </p:txBody>
      </p:sp>
    </p:spTree>
    <p:extLst>
      <p:ext uri="{BB962C8B-B14F-4D97-AF65-F5344CB8AC3E}">
        <p14:creationId xmlns:p14="http://schemas.microsoft.com/office/powerpoint/2010/main" val="35637289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F9AA0F48-98B6-4D79-BFD2-31810959E087}"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8B3C80E-D743-4711-A56C-A918C3696C44}" type="slidenum">
              <a:rPr lang="en-AU" altLang="en-US"/>
              <a:pPr>
                <a:defRPr/>
              </a:pPr>
              <a:t>‹#›</a:t>
            </a:fld>
            <a:endParaRPr lang="en-AU" altLang="en-US"/>
          </a:p>
        </p:txBody>
      </p:sp>
    </p:spTree>
    <p:extLst>
      <p:ext uri="{BB962C8B-B14F-4D97-AF65-F5344CB8AC3E}">
        <p14:creationId xmlns:p14="http://schemas.microsoft.com/office/powerpoint/2010/main" val="24667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33B916F6-8042-4115-B560-D6D99C8B1C00}"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7B8DC435-7ADD-4751-B7E8-395D862F00AD}" type="slidenum">
              <a:rPr lang="en-AU" altLang="en-US"/>
              <a:pPr>
                <a:defRPr/>
              </a:pPr>
              <a:t>‹#›</a:t>
            </a:fld>
            <a:endParaRPr lang="en-AU" altLang="en-US"/>
          </a:p>
        </p:txBody>
      </p:sp>
    </p:spTree>
    <p:extLst>
      <p:ext uri="{BB962C8B-B14F-4D97-AF65-F5344CB8AC3E}">
        <p14:creationId xmlns:p14="http://schemas.microsoft.com/office/powerpoint/2010/main" val="11994527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A9B16B5B-E1BB-4942-A6B2-F22894E92A45}"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en-AU">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92F58149-FD03-4B28-B5DD-F20EB0FF5B21}" type="slidenum">
              <a:rPr lang="en-AU" altLang="en-US"/>
              <a:pPr>
                <a:defRPr/>
              </a:pPr>
              <a:t>‹#›</a:t>
            </a:fld>
            <a:endParaRPr lang="en-AU" altLang="en-US"/>
          </a:p>
        </p:txBody>
      </p:sp>
    </p:spTree>
    <p:extLst>
      <p:ext uri="{BB962C8B-B14F-4D97-AF65-F5344CB8AC3E}">
        <p14:creationId xmlns:p14="http://schemas.microsoft.com/office/powerpoint/2010/main" val="3245813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7E7806A-0ADD-4A33-A720-624E666AF88B}"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3C56E15-CADA-41DC-A663-1B2A36BCFA15}" type="slidenum">
              <a:rPr lang="en-AU" altLang="en-US"/>
              <a:pPr>
                <a:defRPr/>
              </a:pPr>
              <a:t>‹#›</a:t>
            </a:fld>
            <a:endParaRPr lang="en-AU" altLang="en-US"/>
          </a:p>
        </p:txBody>
      </p:sp>
    </p:spTree>
    <p:extLst>
      <p:ext uri="{BB962C8B-B14F-4D97-AF65-F5344CB8AC3E}">
        <p14:creationId xmlns:p14="http://schemas.microsoft.com/office/powerpoint/2010/main" val="2536687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0696052-7FA4-4C2C-87C3-A08485DF6A40}"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F2B853-7245-4B76-AC44-2AC7D5E57DD3}" type="slidenum">
              <a:rPr lang="en-AU" altLang="en-US"/>
              <a:pPr>
                <a:defRPr/>
              </a:pPr>
              <a:t>‹#›</a:t>
            </a:fld>
            <a:endParaRPr lang="en-AU" altLang="en-US"/>
          </a:p>
        </p:txBody>
      </p:sp>
    </p:spTree>
    <p:extLst>
      <p:ext uri="{BB962C8B-B14F-4D97-AF65-F5344CB8AC3E}">
        <p14:creationId xmlns:p14="http://schemas.microsoft.com/office/powerpoint/2010/main" val="9067039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88DE62-BC5B-40E6-B1F0-FE82CAA85B26}"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BF4F04D-1671-4251-8B9C-C0A8F79D0E6E}" type="slidenum">
              <a:rPr lang="en-AU" altLang="en-US"/>
              <a:pPr>
                <a:defRPr/>
              </a:pPr>
              <a:t>‹#›</a:t>
            </a:fld>
            <a:endParaRPr lang="en-AU" altLang="en-US"/>
          </a:p>
        </p:txBody>
      </p:sp>
    </p:spTree>
    <p:extLst>
      <p:ext uri="{BB962C8B-B14F-4D97-AF65-F5344CB8AC3E}">
        <p14:creationId xmlns:p14="http://schemas.microsoft.com/office/powerpoint/2010/main" val="13059370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E05B5F-872B-4D16-9B8F-2B595CDC3DE3}"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1DA7CF-256E-4431-B6C4-9752546C7CF5}" type="slidenum">
              <a:rPr lang="en-AU" altLang="en-US"/>
              <a:pPr>
                <a:defRPr/>
              </a:pPr>
              <a:t>‹#›</a:t>
            </a:fld>
            <a:endParaRPr lang="en-AU" altLang="en-US"/>
          </a:p>
        </p:txBody>
      </p:sp>
    </p:spTree>
    <p:extLst>
      <p:ext uri="{BB962C8B-B14F-4D97-AF65-F5344CB8AC3E}">
        <p14:creationId xmlns:p14="http://schemas.microsoft.com/office/powerpoint/2010/main" val="2938078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79020807-5CFD-4FD6-93C1-3FC50600A9FD}"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1DA50E8F-CD3E-40E6-9CBB-71370A3A3720}" type="slidenum">
              <a:rPr lang="en-AU" altLang="en-US"/>
              <a:pPr>
                <a:defRPr/>
              </a:pPr>
              <a:t>‹#›</a:t>
            </a:fld>
            <a:endParaRPr lang="en-AU" altLang="en-US"/>
          </a:p>
        </p:txBody>
      </p:sp>
    </p:spTree>
    <p:extLst>
      <p:ext uri="{BB962C8B-B14F-4D97-AF65-F5344CB8AC3E}">
        <p14:creationId xmlns:p14="http://schemas.microsoft.com/office/powerpoint/2010/main" val="42712300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7B1CE8-25F4-477B-BA4D-9C9B042739FD}"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8E833D-2B29-4FFC-8BB3-41D1BCB74BEE}" type="slidenum">
              <a:rPr lang="en-AU" altLang="en-US"/>
              <a:pPr>
                <a:defRPr/>
              </a:pPr>
              <a:t>‹#›</a:t>
            </a:fld>
            <a:endParaRPr lang="en-AU" altLang="en-US"/>
          </a:p>
        </p:txBody>
      </p:sp>
    </p:spTree>
    <p:extLst>
      <p:ext uri="{BB962C8B-B14F-4D97-AF65-F5344CB8AC3E}">
        <p14:creationId xmlns:p14="http://schemas.microsoft.com/office/powerpoint/2010/main" val="1479986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A06348-321D-492F-9E2A-2260FE7D84E8}"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B772E8-C026-4C3A-9BA8-607CBE84F576}" type="slidenum">
              <a:rPr lang="en-AU" altLang="en-US"/>
              <a:pPr>
                <a:defRPr/>
              </a:pPr>
              <a:t>‹#›</a:t>
            </a:fld>
            <a:endParaRPr lang="en-AU" altLang="en-US"/>
          </a:p>
        </p:txBody>
      </p:sp>
    </p:spTree>
    <p:extLst>
      <p:ext uri="{BB962C8B-B14F-4D97-AF65-F5344CB8AC3E}">
        <p14:creationId xmlns:p14="http://schemas.microsoft.com/office/powerpoint/2010/main" val="359212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03E3DB5-554D-4388-A378-563F6AD93958}"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3BFFA7B5-4EB6-4E48-A91B-0DD0E8C9FCDD}" type="slidenum">
              <a:rPr lang="en-AU" altLang="en-US"/>
              <a:pPr>
                <a:defRPr/>
              </a:pPr>
              <a:t>‹#›</a:t>
            </a:fld>
            <a:endParaRPr lang="en-AU" altLang="en-US"/>
          </a:p>
        </p:txBody>
      </p:sp>
    </p:spTree>
    <p:extLst>
      <p:ext uri="{BB962C8B-B14F-4D97-AF65-F5344CB8AC3E}">
        <p14:creationId xmlns:p14="http://schemas.microsoft.com/office/powerpoint/2010/main" val="35639475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3F448F36-74A7-4196-A2D3-7099F87F0322}"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5EA17E83-789F-432E-919E-F00799162488}" type="slidenum">
              <a:rPr lang="en-AU"/>
              <a:pPr>
                <a:defRPr/>
              </a:pPr>
              <a:t>‹#›</a:t>
            </a:fld>
            <a:endParaRPr lang="en-AU"/>
          </a:p>
        </p:txBody>
      </p:sp>
    </p:spTree>
    <p:extLst>
      <p:ext uri="{BB962C8B-B14F-4D97-AF65-F5344CB8AC3E}">
        <p14:creationId xmlns:p14="http://schemas.microsoft.com/office/powerpoint/2010/main" val="2195192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F2D9F523-2803-41F9-92B2-4BE9032BF043}"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0606F517-62C2-4FE6-9A4E-93BBB47BE47A}" type="slidenum">
              <a:rPr lang="en-AU"/>
              <a:pPr>
                <a:defRPr/>
              </a:pPr>
              <a:t>‹#›</a:t>
            </a:fld>
            <a:endParaRPr lang="en-AU"/>
          </a:p>
        </p:txBody>
      </p:sp>
    </p:spTree>
    <p:extLst>
      <p:ext uri="{BB962C8B-B14F-4D97-AF65-F5344CB8AC3E}">
        <p14:creationId xmlns:p14="http://schemas.microsoft.com/office/powerpoint/2010/main" val="36384176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59A28CE-50B1-4FDE-A136-240947498A81}"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00064736-6E93-40C3-A1ED-73EB196967DB}" type="slidenum">
              <a:rPr lang="en-AU"/>
              <a:pPr>
                <a:defRPr/>
              </a:pPr>
              <a:t>‹#›</a:t>
            </a:fld>
            <a:endParaRPr lang="en-AU"/>
          </a:p>
        </p:txBody>
      </p:sp>
    </p:spTree>
    <p:extLst>
      <p:ext uri="{BB962C8B-B14F-4D97-AF65-F5344CB8AC3E}">
        <p14:creationId xmlns:p14="http://schemas.microsoft.com/office/powerpoint/2010/main" val="37544494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eaLnBrk="0" hangingPunct="0">
              <a:defRPr/>
            </a:lvl1pPr>
          </a:lstStyle>
          <a:p>
            <a:pPr>
              <a:defRPr/>
            </a:pPr>
            <a:fld id="{344008C4-F938-4750-86F4-D43C543D70EF}" type="datetime1">
              <a:rPr lang="en-US"/>
              <a:pPr>
                <a:defRPr/>
              </a:pPr>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AD330C7E-91E9-4A5F-A9AD-19F518741B34}" type="slidenum">
              <a:rPr lang="en-AU"/>
              <a:pPr>
                <a:defRPr/>
              </a:pPr>
              <a:t>‹#›</a:t>
            </a:fld>
            <a:endParaRPr lang="en-AU"/>
          </a:p>
        </p:txBody>
      </p:sp>
    </p:spTree>
    <p:extLst>
      <p:ext uri="{BB962C8B-B14F-4D97-AF65-F5344CB8AC3E}">
        <p14:creationId xmlns:p14="http://schemas.microsoft.com/office/powerpoint/2010/main" val="1518668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eaLnBrk="0" hangingPunct="0">
              <a:defRPr/>
            </a:lvl1pPr>
          </a:lstStyle>
          <a:p>
            <a:pPr>
              <a:defRPr/>
            </a:pPr>
            <a:fld id="{6BF5B414-0FD5-40C2-A488-52A7A3191997}" type="datetime1">
              <a:rPr lang="en-US"/>
              <a:pPr>
                <a:defRPr/>
              </a:pPr>
              <a:t>11/17/2015</a:t>
            </a:fld>
            <a:endParaRPr lang="en-AU"/>
          </a:p>
        </p:txBody>
      </p:sp>
      <p:sp>
        <p:nvSpPr>
          <p:cNvPr id="8"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9" name="Slide Number Placeholder 5"/>
          <p:cNvSpPr>
            <a:spLocks noGrp="1"/>
          </p:cNvSpPr>
          <p:nvPr>
            <p:ph type="sldNum" sz="quarter" idx="12"/>
          </p:nvPr>
        </p:nvSpPr>
        <p:spPr/>
        <p:txBody>
          <a:bodyPr/>
          <a:lstStyle>
            <a:lvl1pPr eaLnBrk="0" hangingPunct="0">
              <a:defRPr/>
            </a:lvl1pPr>
          </a:lstStyle>
          <a:p>
            <a:pPr>
              <a:defRPr/>
            </a:pPr>
            <a:fld id="{47A22703-BF1B-4457-9207-43AC14A86633}" type="slidenum">
              <a:rPr lang="en-AU"/>
              <a:pPr>
                <a:defRPr/>
              </a:pPr>
              <a:t>‹#›</a:t>
            </a:fld>
            <a:endParaRPr lang="en-AU"/>
          </a:p>
        </p:txBody>
      </p:sp>
    </p:spTree>
    <p:extLst>
      <p:ext uri="{BB962C8B-B14F-4D97-AF65-F5344CB8AC3E}">
        <p14:creationId xmlns:p14="http://schemas.microsoft.com/office/powerpoint/2010/main" val="33301650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eaLnBrk="0" hangingPunct="0">
              <a:defRPr/>
            </a:lvl1pPr>
          </a:lstStyle>
          <a:p>
            <a:pPr>
              <a:defRPr/>
            </a:pPr>
            <a:fld id="{8DFDEC1B-8A6D-497B-AA8F-8712DECF56CF}" type="datetime1">
              <a:rPr lang="en-US"/>
              <a:pPr>
                <a:defRPr/>
              </a:pPr>
              <a:t>11/17/2015</a:t>
            </a:fld>
            <a:endParaRPr lang="en-AU"/>
          </a:p>
        </p:txBody>
      </p:sp>
      <p:sp>
        <p:nvSpPr>
          <p:cNvPr id="4"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5" name="Slide Number Placeholder 5"/>
          <p:cNvSpPr>
            <a:spLocks noGrp="1"/>
          </p:cNvSpPr>
          <p:nvPr>
            <p:ph type="sldNum" sz="quarter" idx="12"/>
          </p:nvPr>
        </p:nvSpPr>
        <p:spPr/>
        <p:txBody>
          <a:bodyPr/>
          <a:lstStyle>
            <a:lvl1pPr eaLnBrk="0" hangingPunct="0">
              <a:defRPr/>
            </a:lvl1pPr>
          </a:lstStyle>
          <a:p>
            <a:pPr>
              <a:defRPr/>
            </a:pPr>
            <a:fld id="{3C072CEE-32B8-4706-B2F2-612596EF3D59}" type="slidenum">
              <a:rPr lang="en-AU"/>
              <a:pPr>
                <a:defRPr/>
              </a:pPr>
              <a:t>‹#›</a:t>
            </a:fld>
            <a:endParaRPr lang="en-AU"/>
          </a:p>
        </p:txBody>
      </p:sp>
    </p:spTree>
    <p:extLst>
      <p:ext uri="{BB962C8B-B14F-4D97-AF65-F5344CB8AC3E}">
        <p14:creationId xmlns:p14="http://schemas.microsoft.com/office/powerpoint/2010/main" val="39823516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C7531A72-0B9B-414A-8CD5-00566BAEC7E4}" type="datetime1">
              <a:rPr lang="en-US"/>
              <a:pPr>
                <a:defRPr/>
              </a:pPr>
              <a:t>11/17/2015</a:t>
            </a:fld>
            <a:endParaRPr lang="en-AU"/>
          </a:p>
        </p:txBody>
      </p:sp>
      <p:sp>
        <p:nvSpPr>
          <p:cNvPr id="3"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4" name="Slide Number Placeholder 5"/>
          <p:cNvSpPr>
            <a:spLocks noGrp="1"/>
          </p:cNvSpPr>
          <p:nvPr>
            <p:ph type="sldNum" sz="quarter" idx="12"/>
          </p:nvPr>
        </p:nvSpPr>
        <p:spPr/>
        <p:txBody>
          <a:bodyPr/>
          <a:lstStyle>
            <a:lvl1pPr eaLnBrk="0" hangingPunct="0">
              <a:defRPr/>
            </a:lvl1pPr>
          </a:lstStyle>
          <a:p>
            <a:pPr>
              <a:defRPr/>
            </a:pPr>
            <a:fld id="{553F7461-4AD6-4790-98D7-5D39395F425B}" type="slidenum">
              <a:rPr lang="en-AU"/>
              <a:pPr>
                <a:defRPr/>
              </a:pPr>
              <a:t>‹#›</a:t>
            </a:fld>
            <a:endParaRPr lang="en-AU"/>
          </a:p>
        </p:txBody>
      </p:sp>
    </p:spTree>
    <p:extLst>
      <p:ext uri="{BB962C8B-B14F-4D97-AF65-F5344CB8AC3E}">
        <p14:creationId xmlns:p14="http://schemas.microsoft.com/office/powerpoint/2010/main" val="25815971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DCB9F03-19F9-4523-9042-44FB9458EF79}" type="datetime1">
              <a:rPr lang="en-US"/>
              <a:pPr>
                <a:defRPr/>
              </a:pPr>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FC3484F2-23D8-411B-BA8E-0C2679B58E40}" type="slidenum">
              <a:rPr lang="en-AU"/>
              <a:pPr>
                <a:defRPr/>
              </a:pPr>
              <a:t>‹#›</a:t>
            </a:fld>
            <a:endParaRPr lang="en-AU"/>
          </a:p>
        </p:txBody>
      </p:sp>
    </p:spTree>
    <p:extLst>
      <p:ext uri="{BB962C8B-B14F-4D97-AF65-F5344CB8AC3E}">
        <p14:creationId xmlns:p14="http://schemas.microsoft.com/office/powerpoint/2010/main" val="21388143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28C25BD-A1C1-4C95-AEC4-D598EB042800}" type="datetime1">
              <a:rPr lang="en-US"/>
              <a:pPr>
                <a:defRPr/>
              </a:pPr>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10C2C68C-8C40-42A2-B5F8-32E836DC2272}" type="slidenum">
              <a:rPr lang="en-AU"/>
              <a:pPr>
                <a:defRPr/>
              </a:pPr>
              <a:t>‹#›</a:t>
            </a:fld>
            <a:endParaRPr lang="en-AU"/>
          </a:p>
        </p:txBody>
      </p:sp>
    </p:spTree>
    <p:extLst>
      <p:ext uri="{BB962C8B-B14F-4D97-AF65-F5344CB8AC3E}">
        <p14:creationId xmlns:p14="http://schemas.microsoft.com/office/powerpoint/2010/main" val="3809267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1B3B8CDC-143C-4EC2-B4FD-C250334699CB}"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E0ED45EB-57CA-4FA9-8D66-1368D539972E}" type="slidenum">
              <a:rPr lang="en-AU"/>
              <a:pPr>
                <a:defRPr/>
              </a:pPr>
              <a:t>‹#›</a:t>
            </a:fld>
            <a:endParaRPr lang="en-AU"/>
          </a:p>
        </p:txBody>
      </p:sp>
    </p:spTree>
    <p:extLst>
      <p:ext uri="{BB962C8B-B14F-4D97-AF65-F5344CB8AC3E}">
        <p14:creationId xmlns:p14="http://schemas.microsoft.com/office/powerpoint/2010/main" val="305128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09600" y="1600201"/>
            <a:ext cx="10972800" cy="4525963"/>
          </a:xfrm>
        </p:spPr>
        <p:txBody>
          <a:bodyPr/>
          <a:lstStyle/>
          <a:p>
            <a:pPr lvl="0"/>
            <a:endParaRPr lang="en-AU" noProof="0"/>
          </a:p>
        </p:txBody>
      </p:sp>
      <p:sp>
        <p:nvSpPr>
          <p:cNvPr id="4" name="Date Placeholder 3"/>
          <p:cNvSpPr>
            <a:spLocks noGrp="1"/>
          </p:cNvSpPr>
          <p:nvPr>
            <p:ph type="dt" sz="half" idx="10"/>
          </p:nvPr>
        </p:nvSpPr>
        <p:spPr/>
        <p:txBody>
          <a:bodyPr/>
          <a:lstStyle>
            <a:lvl1pPr>
              <a:defRPr/>
            </a:lvl1pPr>
          </a:lstStyle>
          <a:p>
            <a:pPr>
              <a:defRPr/>
            </a:pPr>
            <a:fld id="{C1FF6B87-7D32-4335-A138-F6A842192A99}"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EACE9717-547A-4F55-841F-5AB4F7E31893}" type="slidenum">
              <a:rPr lang="en-AU" altLang="en-US"/>
              <a:pPr>
                <a:defRPr/>
              </a:pPr>
              <a:t>‹#›</a:t>
            </a:fld>
            <a:endParaRPr lang="en-AU" altLang="en-US"/>
          </a:p>
        </p:txBody>
      </p:sp>
    </p:spTree>
    <p:extLst>
      <p:ext uri="{BB962C8B-B14F-4D97-AF65-F5344CB8AC3E}">
        <p14:creationId xmlns:p14="http://schemas.microsoft.com/office/powerpoint/2010/main" val="2963288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DDE77304-2EC0-445F-BF3E-AD5445951A44}"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BFE223E8-8237-4E25-A65C-CD3A470986D4}" type="slidenum">
              <a:rPr lang="en-AU"/>
              <a:pPr>
                <a:defRPr/>
              </a:pPr>
              <a:t>‹#›</a:t>
            </a:fld>
            <a:endParaRPr lang="en-AU"/>
          </a:p>
        </p:txBody>
      </p:sp>
    </p:spTree>
    <p:extLst>
      <p:ext uri="{BB962C8B-B14F-4D97-AF65-F5344CB8AC3E}">
        <p14:creationId xmlns:p14="http://schemas.microsoft.com/office/powerpoint/2010/main" val="40265285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09600" y="1600201"/>
            <a:ext cx="10972800" cy="4525963"/>
          </a:xfrm>
        </p:spPr>
        <p:txBody>
          <a:bodyPr/>
          <a:lstStyle/>
          <a:p>
            <a:pPr lvl="0"/>
            <a:endParaRPr lang="en-AU" noProof="0"/>
          </a:p>
        </p:txBody>
      </p:sp>
      <p:sp>
        <p:nvSpPr>
          <p:cNvPr id="4" name="Date Placeholder 3"/>
          <p:cNvSpPr>
            <a:spLocks noGrp="1"/>
          </p:cNvSpPr>
          <p:nvPr>
            <p:ph type="dt" sz="half" idx="10"/>
          </p:nvPr>
        </p:nvSpPr>
        <p:spPr/>
        <p:txBody>
          <a:bodyPr/>
          <a:lstStyle>
            <a:lvl1pPr eaLnBrk="0" hangingPunct="0">
              <a:defRPr/>
            </a:lvl1pPr>
          </a:lstStyle>
          <a:p>
            <a:pPr>
              <a:defRPr/>
            </a:pPr>
            <a:fld id="{53436558-724C-4B75-884A-5CF5D38EA998}" type="datetime1">
              <a:rPr lang="en-US"/>
              <a:pPr>
                <a:defRPr/>
              </a:pPr>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DB114F11-D754-4754-BB00-ACDC4C8F3FB0}" type="slidenum">
              <a:rPr lang="en-AU"/>
              <a:pPr>
                <a:defRPr/>
              </a:pPr>
              <a:t>‹#›</a:t>
            </a:fld>
            <a:endParaRPr lang="en-AU"/>
          </a:p>
        </p:txBody>
      </p:sp>
    </p:spTree>
    <p:extLst>
      <p:ext uri="{BB962C8B-B14F-4D97-AF65-F5344CB8AC3E}">
        <p14:creationId xmlns:p14="http://schemas.microsoft.com/office/powerpoint/2010/main" val="28562171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609600" y="1600201"/>
            <a:ext cx="109728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609600" y="6243638"/>
            <a:ext cx="2844800" cy="457200"/>
          </a:xfrm>
        </p:spPr>
        <p:txBody>
          <a:bodyPr/>
          <a:lstStyle>
            <a:lvl1pPr eaLnBrk="0" hangingPunct="0">
              <a:defRPr/>
            </a:lvl1pPr>
          </a:lstStyle>
          <a:p>
            <a:pPr>
              <a:defRPr/>
            </a:pPr>
            <a:fld id="{5A1EF7FF-CF8B-457E-A3CC-4FBCC35D97AE}" type="datetime1">
              <a:rPr lang="en-US"/>
              <a:pPr>
                <a:defRPr/>
              </a:pPr>
              <a:t>11/17/2015</a:t>
            </a:fld>
            <a:endParaRPr lang="en-AU"/>
          </a:p>
        </p:txBody>
      </p:sp>
      <p:sp>
        <p:nvSpPr>
          <p:cNvPr id="5" name="Footer Placeholder 4"/>
          <p:cNvSpPr>
            <a:spLocks noGrp="1"/>
          </p:cNvSpPr>
          <p:nvPr>
            <p:ph type="ftr" sz="quarter" idx="11"/>
          </p:nvPr>
        </p:nvSpPr>
        <p:spPr>
          <a:xfrm>
            <a:off x="4165600" y="6248400"/>
            <a:ext cx="3860800" cy="457200"/>
          </a:xfrm>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a:xfrm>
            <a:off x="8737600" y="6243638"/>
            <a:ext cx="2844800" cy="457200"/>
          </a:xfrm>
        </p:spPr>
        <p:txBody>
          <a:bodyPr/>
          <a:lstStyle>
            <a:lvl1pPr eaLnBrk="0" hangingPunct="0">
              <a:defRPr/>
            </a:lvl1pPr>
          </a:lstStyle>
          <a:p>
            <a:pPr>
              <a:defRPr/>
            </a:pPr>
            <a:fld id="{2F318D98-C24B-4D3C-9C04-5B73D97053CE}" type="slidenum">
              <a:rPr lang="en-AU"/>
              <a:pPr>
                <a:defRPr/>
              </a:pPr>
              <a:t>‹#›</a:t>
            </a:fld>
            <a:endParaRPr lang="en-AU"/>
          </a:p>
        </p:txBody>
      </p:sp>
    </p:spTree>
    <p:extLst>
      <p:ext uri="{BB962C8B-B14F-4D97-AF65-F5344CB8AC3E}">
        <p14:creationId xmlns:p14="http://schemas.microsoft.com/office/powerpoint/2010/main" val="4293108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578984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007884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88015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935160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638595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173199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243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0E36276-D5F4-45D2-B316-1ACC386B8361}" type="datetime1">
              <a:rPr lang="en-US" smtClean="0"/>
              <a:t>11/17/2015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F9A1245-D8F7-417A-8BD8-D2CBF2CB8DB2}" type="slidenum">
              <a:rPr lang="en-AU"/>
              <a:pPr>
                <a:defRPr/>
              </a:pPr>
              <a:t>‹#›</a:t>
            </a:fld>
            <a:endParaRPr lang="en-AU"/>
          </a:p>
        </p:txBody>
      </p:sp>
    </p:spTree>
    <p:extLst>
      <p:ext uri="{BB962C8B-B14F-4D97-AF65-F5344CB8AC3E}">
        <p14:creationId xmlns:p14="http://schemas.microsoft.com/office/powerpoint/2010/main" val="20072846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408012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752267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5235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378464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050C7E3F-3A26-4F06-821F-3C5D424584A5}" type="datetime1">
              <a:rPr lang="en-AU"/>
              <a:pPr>
                <a:defRPr/>
              </a:pPr>
              <a:t>17/11/2015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793F32F1-9629-4CB1-A32D-056A8128EB63}" type="slidenum">
              <a:rPr lang="en-AU" altLang="en-US"/>
              <a:pPr>
                <a:defRPr/>
              </a:pPr>
              <a:t>‹#›</a:t>
            </a:fld>
            <a:endParaRPr lang="en-AU" altLang="en-US"/>
          </a:p>
        </p:txBody>
      </p:sp>
    </p:spTree>
    <p:extLst>
      <p:ext uri="{BB962C8B-B14F-4D97-AF65-F5344CB8AC3E}">
        <p14:creationId xmlns:p14="http://schemas.microsoft.com/office/powerpoint/2010/main" val="3342177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6D76B54C-C298-4917-9D5B-ED908500F8FC}" type="datetime1">
              <a:rPr lang="en-AU"/>
              <a:pPr>
                <a:defRPr/>
              </a:pPr>
              <a:t>17/11/2015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77A087E9-D635-46C3-9735-1176944B8F34}" type="slidenum">
              <a:rPr lang="en-AU" altLang="en-US"/>
              <a:pPr>
                <a:defRPr/>
              </a:pPr>
              <a:t>‹#›</a:t>
            </a:fld>
            <a:endParaRPr lang="en-AU" altLang="en-US"/>
          </a:p>
        </p:txBody>
      </p:sp>
    </p:spTree>
    <p:extLst>
      <p:ext uri="{BB962C8B-B14F-4D97-AF65-F5344CB8AC3E}">
        <p14:creationId xmlns:p14="http://schemas.microsoft.com/office/powerpoint/2010/main" val="16574286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404F4E30-8B8A-4B6B-9233-ACCEB9540CCD}" type="datetime1">
              <a:rPr lang="en-AU"/>
              <a:pPr>
                <a:defRPr/>
              </a:pPr>
              <a:t>17/11/2015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1CB44614-C86B-4FDE-A74C-FB2E364BB109}" type="slidenum">
              <a:rPr lang="en-AU" altLang="en-US"/>
              <a:pPr>
                <a:defRPr/>
              </a:pPr>
              <a:t>‹#›</a:t>
            </a:fld>
            <a:endParaRPr lang="en-AU" altLang="en-US"/>
          </a:p>
        </p:txBody>
      </p:sp>
    </p:spTree>
    <p:extLst>
      <p:ext uri="{BB962C8B-B14F-4D97-AF65-F5344CB8AC3E}">
        <p14:creationId xmlns:p14="http://schemas.microsoft.com/office/powerpoint/2010/main" val="20724027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556BC19C-4E31-48C5-A36C-831E04D98F55}" type="datetime1">
              <a:rPr lang="en-AU"/>
              <a:pPr>
                <a:defRPr/>
              </a:pPr>
              <a:t>17/11/2015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9792987F-FDCA-42C9-8417-5E90A7A7B7F7}" type="slidenum">
              <a:rPr lang="en-AU" altLang="en-US"/>
              <a:pPr>
                <a:defRPr/>
              </a:pPr>
              <a:t>‹#›</a:t>
            </a:fld>
            <a:endParaRPr lang="en-AU" altLang="en-US"/>
          </a:p>
        </p:txBody>
      </p:sp>
    </p:spTree>
    <p:extLst>
      <p:ext uri="{BB962C8B-B14F-4D97-AF65-F5344CB8AC3E}">
        <p14:creationId xmlns:p14="http://schemas.microsoft.com/office/powerpoint/2010/main" val="24021628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FD62D048-1127-4024-8621-592D66F0F5C6}" type="datetime1">
              <a:rPr lang="en-AU"/>
              <a:pPr>
                <a:defRPr/>
              </a:pPr>
              <a:t>17/11/2015</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pPr>
              <a:defRPr/>
            </a:pPr>
            <a:fld id="{B3CF1AAA-8735-4D03-82B2-BB96CDBFB538}" type="slidenum">
              <a:rPr lang="en-AU" altLang="en-US"/>
              <a:pPr>
                <a:defRPr/>
              </a:pPr>
              <a:t>‹#›</a:t>
            </a:fld>
            <a:endParaRPr lang="en-AU" altLang="en-US"/>
          </a:p>
        </p:txBody>
      </p:sp>
    </p:spTree>
    <p:extLst>
      <p:ext uri="{BB962C8B-B14F-4D97-AF65-F5344CB8AC3E}">
        <p14:creationId xmlns:p14="http://schemas.microsoft.com/office/powerpoint/2010/main" val="31540245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9DA5F593-EFC1-48C9-94F2-AE4BB5D1BD90}" type="datetime1">
              <a:rPr lang="en-AU"/>
              <a:pPr>
                <a:defRPr/>
              </a:pPr>
              <a:t>17/11/2015</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pPr>
              <a:defRPr/>
            </a:pPr>
            <a:fld id="{10D576EC-D029-4EC6-9241-587ACCEFF5B5}" type="slidenum">
              <a:rPr lang="en-AU" altLang="en-US"/>
              <a:pPr>
                <a:defRPr/>
              </a:pPr>
              <a:t>‹#›</a:t>
            </a:fld>
            <a:endParaRPr lang="en-AU" altLang="en-US"/>
          </a:p>
        </p:txBody>
      </p:sp>
    </p:spTree>
    <p:extLst>
      <p:ext uri="{BB962C8B-B14F-4D97-AF65-F5344CB8AC3E}">
        <p14:creationId xmlns:p14="http://schemas.microsoft.com/office/powerpoint/2010/main" val="374031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2DD7146-DA9A-4326-9185-2741E3498D16}" type="datetime1">
              <a:rPr lang="en-US" smtClean="0"/>
              <a:t>11/17/2015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00656C1-D25A-480B-9205-12AEF1268FD3}" type="slidenum">
              <a:rPr lang="en-AU"/>
              <a:pPr>
                <a:defRPr/>
              </a:pPr>
              <a:t>‹#›</a:t>
            </a:fld>
            <a:endParaRPr lang="en-AU"/>
          </a:p>
        </p:txBody>
      </p:sp>
    </p:spTree>
    <p:extLst>
      <p:ext uri="{BB962C8B-B14F-4D97-AF65-F5344CB8AC3E}">
        <p14:creationId xmlns:p14="http://schemas.microsoft.com/office/powerpoint/2010/main" val="32342651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21F817B2-3DBE-45D8-BB3D-2D325A505DCB}" type="datetime1">
              <a:rPr lang="en-AU"/>
              <a:pPr>
                <a:defRPr/>
              </a:pPr>
              <a:t>17/11/2015</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4" name="Slide Number Placeholder 3"/>
          <p:cNvSpPr>
            <a:spLocks noGrp="1"/>
          </p:cNvSpPr>
          <p:nvPr>
            <p:ph type="sldNum" sz="quarter" idx="12"/>
          </p:nvPr>
        </p:nvSpPr>
        <p:spPr/>
        <p:txBody>
          <a:bodyPr/>
          <a:lstStyle>
            <a:lvl1pPr>
              <a:defRPr>
                <a:latin typeface="Trebuchet MS" panose="020B0603020202020204" pitchFamily="34" charset="0"/>
              </a:defRPr>
            </a:lvl1pPr>
          </a:lstStyle>
          <a:p>
            <a:pPr>
              <a:defRPr/>
            </a:pPr>
            <a:fld id="{93F8114F-F3DA-4FD1-A353-DE4DAC5FBD7F}" type="slidenum">
              <a:rPr lang="en-AU" altLang="en-US"/>
              <a:pPr>
                <a:defRPr/>
              </a:pPr>
              <a:t>‹#›</a:t>
            </a:fld>
            <a:endParaRPr lang="en-AU" altLang="en-US"/>
          </a:p>
        </p:txBody>
      </p:sp>
    </p:spTree>
    <p:extLst>
      <p:ext uri="{BB962C8B-B14F-4D97-AF65-F5344CB8AC3E}">
        <p14:creationId xmlns:p14="http://schemas.microsoft.com/office/powerpoint/2010/main" val="6017074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1645C986-2A24-4EEA-AD7C-60ED03FB573C}" type="datetime1">
              <a:rPr lang="en-AU"/>
              <a:pPr>
                <a:defRPr/>
              </a:pPr>
              <a:t>17/11/2015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D3A9C606-3DCD-439B-B584-CB1E5EA8A791}" type="slidenum">
              <a:rPr lang="en-AU" altLang="en-US"/>
              <a:pPr>
                <a:defRPr/>
              </a:pPr>
              <a:t>‹#›</a:t>
            </a:fld>
            <a:endParaRPr lang="en-AU" altLang="en-US"/>
          </a:p>
        </p:txBody>
      </p:sp>
    </p:spTree>
    <p:extLst>
      <p:ext uri="{BB962C8B-B14F-4D97-AF65-F5344CB8AC3E}">
        <p14:creationId xmlns:p14="http://schemas.microsoft.com/office/powerpoint/2010/main" val="33830745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759C56EB-885A-4637-8E65-BD1626ECE7F5}" type="datetime1">
              <a:rPr lang="en-AU"/>
              <a:pPr>
                <a:defRPr/>
              </a:pPr>
              <a:t>17/11/2015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858FB77A-E43D-48C9-BCF1-99A0ACE833B8}" type="slidenum">
              <a:rPr lang="en-AU" altLang="en-US"/>
              <a:pPr>
                <a:defRPr/>
              </a:pPr>
              <a:t>‹#›</a:t>
            </a:fld>
            <a:endParaRPr lang="en-AU" altLang="en-US"/>
          </a:p>
        </p:txBody>
      </p:sp>
    </p:spTree>
    <p:extLst>
      <p:ext uri="{BB962C8B-B14F-4D97-AF65-F5344CB8AC3E}">
        <p14:creationId xmlns:p14="http://schemas.microsoft.com/office/powerpoint/2010/main" val="30454126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8075F468-4261-4939-81B6-EF8076DEDBB1}" type="datetime1">
              <a:rPr lang="en-AU"/>
              <a:pPr>
                <a:defRPr/>
              </a:pPr>
              <a:t>17/11/2015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2A806120-55B8-4929-ABEB-423B4CEAA9C6}" type="slidenum">
              <a:rPr lang="en-AU" altLang="en-US"/>
              <a:pPr>
                <a:defRPr/>
              </a:pPr>
              <a:t>‹#›</a:t>
            </a:fld>
            <a:endParaRPr lang="en-AU" altLang="en-US"/>
          </a:p>
        </p:txBody>
      </p:sp>
    </p:spTree>
    <p:extLst>
      <p:ext uri="{BB962C8B-B14F-4D97-AF65-F5344CB8AC3E}">
        <p14:creationId xmlns:p14="http://schemas.microsoft.com/office/powerpoint/2010/main" val="42537730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7915D8C0-31C0-4F02-83CC-2F2062490B58}" type="datetime1">
              <a:rPr lang="en-AU"/>
              <a:pPr>
                <a:defRPr/>
              </a:pPr>
              <a:t>17/11/2015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6856682D-39C0-4326-8469-7340C542A7D4}" type="slidenum">
              <a:rPr lang="en-AU" altLang="en-US"/>
              <a:pPr>
                <a:defRPr/>
              </a:pPr>
              <a:t>‹#›</a:t>
            </a:fld>
            <a:endParaRPr lang="en-AU" altLang="en-US"/>
          </a:p>
        </p:txBody>
      </p:sp>
    </p:spTree>
    <p:extLst>
      <p:ext uri="{BB962C8B-B14F-4D97-AF65-F5344CB8AC3E}">
        <p14:creationId xmlns:p14="http://schemas.microsoft.com/office/powerpoint/2010/main" val="2595406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47A235A-5DAF-4657-B24F-8829E7BE706E}" type="datetime1">
              <a:rPr lang="en-US" smtClean="0"/>
              <a:t>11/17/2015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98FCECF-865B-4A52-9056-500E81CF094F}" type="slidenum">
              <a:rPr lang="en-AU"/>
              <a:pPr>
                <a:defRPr/>
              </a:pPr>
              <a:t>‹#›</a:t>
            </a:fld>
            <a:endParaRPr lang="en-AU"/>
          </a:p>
        </p:txBody>
      </p:sp>
    </p:spTree>
    <p:extLst>
      <p:ext uri="{BB962C8B-B14F-4D97-AF65-F5344CB8AC3E}">
        <p14:creationId xmlns:p14="http://schemas.microsoft.com/office/powerpoint/2010/main" val="300935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54484AC-FFB6-4A2F-9400-EFE3C0F6B0C0}" type="datetime1">
              <a:rPr lang="en-US" smtClean="0"/>
              <a:t>11/17/2015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6F8A8F2-2AEF-442E-B520-9D3D0FA0EF45}" type="slidenum">
              <a:rPr lang="en-AU"/>
              <a:pPr>
                <a:defRPr/>
              </a:pPr>
              <a:t>‹#›</a:t>
            </a:fld>
            <a:endParaRPr lang="en-AU"/>
          </a:p>
        </p:txBody>
      </p:sp>
    </p:spTree>
    <p:extLst>
      <p:ext uri="{BB962C8B-B14F-4D97-AF65-F5344CB8AC3E}">
        <p14:creationId xmlns:p14="http://schemas.microsoft.com/office/powerpoint/2010/main" val="126582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9951182-9714-4062-8862-B3AD275C32AB}" type="datetime1">
              <a:rPr lang="en-US" smtClean="0"/>
              <a:t>11/17/2015</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E28F9ED-614E-4F30-9563-E7F7B86FF479}" type="slidenum">
              <a:rPr lang="en-AU"/>
              <a:pPr>
                <a:defRPr/>
              </a:pPr>
              <a:t>‹#›</a:t>
            </a:fld>
            <a:endParaRPr lang="en-AU"/>
          </a:p>
        </p:txBody>
      </p:sp>
    </p:spTree>
    <p:extLst>
      <p:ext uri="{BB962C8B-B14F-4D97-AF65-F5344CB8AC3E}">
        <p14:creationId xmlns:p14="http://schemas.microsoft.com/office/powerpoint/2010/main" val="299279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CDD1A5F-408B-40A6-A5A7-C21044B91E62}" type="datetime1">
              <a:rPr lang="en-US" smtClean="0"/>
              <a:t>11/17/2015</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452174B-DA16-457A-AB4B-E9F38D6FC3F1}" type="slidenum">
              <a:rPr lang="en-AU"/>
              <a:pPr>
                <a:defRPr/>
              </a:pPr>
              <a:t>‹#›</a:t>
            </a:fld>
            <a:endParaRPr lang="en-AU"/>
          </a:p>
        </p:txBody>
      </p:sp>
    </p:spTree>
    <p:extLst>
      <p:ext uri="{BB962C8B-B14F-4D97-AF65-F5344CB8AC3E}">
        <p14:creationId xmlns:p14="http://schemas.microsoft.com/office/powerpoint/2010/main" val="133047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04EF1F8-CCDB-4BC8-A31F-F2A4FBB29A21}" type="datetime1">
              <a:rPr lang="en-US" smtClean="0"/>
              <a:t>11/17/2015</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D570F5F-8C64-4509-8271-EB29223ED79E}" type="slidenum">
              <a:rPr lang="en-AU"/>
              <a:pPr>
                <a:defRPr/>
              </a:pPr>
              <a:t>‹#›</a:t>
            </a:fld>
            <a:endParaRPr lang="en-AU"/>
          </a:p>
        </p:txBody>
      </p:sp>
    </p:spTree>
    <p:extLst>
      <p:ext uri="{BB962C8B-B14F-4D97-AF65-F5344CB8AC3E}">
        <p14:creationId xmlns:p14="http://schemas.microsoft.com/office/powerpoint/2010/main" val="22262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6D82DB5-1E70-4105-8E28-B34BF32BB8EB}"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C9E2FF1E-748D-4317-80F7-DDA273E480D2}" type="slidenum">
              <a:rPr lang="en-AU" altLang="en-US"/>
              <a:pPr>
                <a:defRPr/>
              </a:pPr>
              <a:t>‹#›</a:t>
            </a:fld>
            <a:endParaRPr lang="en-AU" altLang="en-US"/>
          </a:p>
        </p:txBody>
      </p:sp>
    </p:spTree>
    <p:extLst>
      <p:ext uri="{BB962C8B-B14F-4D97-AF65-F5344CB8AC3E}">
        <p14:creationId xmlns:p14="http://schemas.microsoft.com/office/powerpoint/2010/main" val="1658074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FF6147B-DB27-412E-A1B2-D0CBF31C7C60}" type="datetime1">
              <a:rPr lang="en-US" smtClean="0"/>
              <a:t>11/17/2015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1A8174E-936D-4736-8A60-1891A1C1650F}" type="slidenum">
              <a:rPr lang="en-AU"/>
              <a:pPr>
                <a:defRPr/>
              </a:pPr>
              <a:t>‹#›</a:t>
            </a:fld>
            <a:endParaRPr lang="en-AU"/>
          </a:p>
        </p:txBody>
      </p:sp>
    </p:spTree>
    <p:extLst>
      <p:ext uri="{BB962C8B-B14F-4D97-AF65-F5344CB8AC3E}">
        <p14:creationId xmlns:p14="http://schemas.microsoft.com/office/powerpoint/2010/main" val="67257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7757DF8-2D0E-448E-BB1D-7D3948F138A4}" type="datetime1">
              <a:rPr lang="en-US" smtClean="0"/>
              <a:t>11/17/2015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35CB196-F5BD-482A-94CF-4E71B54121A7}" type="slidenum">
              <a:rPr lang="en-AU"/>
              <a:pPr>
                <a:defRPr/>
              </a:pPr>
              <a:t>‹#›</a:t>
            </a:fld>
            <a:endParaRPr lang="en-AU"/>
          </a:p>
        </p:txBody>
      </p:sp>
    </p:spTree>
    <p:extLst>
      <p:ext uri="{BB962C8B-B14F-4D97-AF65-F5344CB8AC3E}">
        <p14:creationId xmlns:p14="http://schemas.microsoft.com/office/powerpoint/2010/main" val="34460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9E9E32E-0847-43E0-8DCD-F175AC5FA15F}" type="datetime1">
              <a:rPr lang="en-US" smtClean="0"/>
              <a:t>11/17/2015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7543CA3-4D9A-4F03-94E7-B385712AFC01}" type="slidenum">
              <a:rPr lang="en-AU"/>
              <a:pPr>
                <a:defRPr/>
              </a:pPr>
              <a:t>‹#›</a:t>
            </a:fld>
            <a:endParaRPr lang="en-AU"/>
          </a:p>
        </p:txBody>
      </p:sp>
    </p:spTree>
    <p:extLst>
      <p:ext uri="{BB962C8B-B14F-4D97-AF65-F5344CB8AC3E}">
        <p14:creationId xmlns:p14="http://schemas.microsoft.com/office/powerpoint/2010/main" val="4202642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7507481-8B7C-4C5C-B4CD-E8858E1C7C84}" type="datetime1">
              <a:rPr lang="en-US" smtClean="0"/>
              <a:t>11/17/2015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0D4A3F4-59B3-492E-8577-B42FE0FFCD68}" type="slidenum">
              <a:rPr lang="en-AU"/>
              <a:pPr>
                <a:defRPr/>
              </a:pPr>
              <a:t>‹#›</a:t>
            </a:fld>
            <a:endParaRPr lang="en-AU"/>
          </a:p>
        </p:txBody>
      </p:sp>
    </p:spTree>
    <p:extLst>
      <p:ext uri="{BB962C8B-B14F-4D97-AF65-F5344CB8AC3E}">
        <p14:creationId xmlns:p14="http://schemas.microsoft.com/office/powerpoint/2010/main" val="237241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BA62512-9E08-4A5D-BA68-DB5AC5AE4935}" type="datetime1">
              <a:rPr lang="en-US" smtClean="0"/>
              <a:t>11/17/2015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F88B157-89D7-40C3-A45F-AD6879E53D64}" type="slidenum">
              <a:rPr lang="en-AU"/>
              <a:pPr>
                <a:defRPr/>
              </a:pPr>
              <a:t>‹#›</a:t>
            </a:fld>
            <a:endParaRPr lang="en-AU"/>
          </a:p>
        </p:txBody>
      </p:sp>
    </p:spTree>
    <p:extLst>
      <p:ext uri="{BB962C8B-B14F-4D97-AF65-F5344CB8AC3E}">
        <p14:creationId xmlns:p14="http://schemas.microsoft.com/office/powerpoint/2010/main" val="2285224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6CBC912-93F9-44B2-98E1-DF221F30F9EE}" type="datetime1">
              <a:rPr lang="en-US" smtClean="0"/>
              <a:t>11/17/2015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419B5D1-AEB1-484D-8C1B-FF2004B8B322}" type="slidenum">
              <a:rPr lang="en-AU"/>
              <a:pPr>
                <a:defRPr/>
              </a:pPr>
              <a:t>‹#›</a:t>
            </a:fld>
            <a:endParaRPr lang="en-AU"/>
          </a:p>
        </p:txBody>
      </p:sp>
    </p:spTree>
    <p:extLst>
      <p:ext uri="{BB962C8B-B14F-4D97-AF65-F5344CB8AC3E}">
        <p14:creationId xmlns:p14="http://schemas.microsoft.com/office/powerpoint/2010/main" val="3560278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E66F551-A872-4F90-8C1D-2991291E57EC}" type="datetime1">
              <a:rPr lang="en-US" smtClean="0"/>
              <a:t>11/17/2015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8BF5B4F-6314-40D1-BCF8-FB27A7187163}" type="slidenum">
              <a:rPr lang="en-AU"/>
              <a:pPr>
                <a:defRPr/>
              </a:pPr>
              <a:t>‹#›</a:t>
            </a:fld>
            <a:endParaRPr lang="en-AU"/>
          </a:p>
        </p:txBody>
      </p:sp>
    </p:spTree>
    <p:extLst>
      <p:ext uri="{BB962C8B-B14F-4D97-AF65-F5344CB8AC3E}">
        <p14:creationId xmlns:p14="http://schemas.microsoft.com/office/powerpoint/2010/main" val="444566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A80071A-E2F2-4579-B6C9-1A9D65A58FAD}" type="datetime1">
              <a:rPr lang="en-US" smtClean="0"/>
              <a:t>11/17/2015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7B34B12-3E6B-4976-B3BD-B4560B098000}" type="slidenum">
              <a:rPr lang="en-AU"/>
              <a:pPr>
                <a:defRPr/>
              </a:pPr>
              <a:t>‹#›</a:t>
            </a:fld>
            <a:endParaRPr lang="en-AU"/>
          </a:p>
        </p:txBody>
      </p:sp>
    </p:spTree>
    <p:extLst>
      <p:ext uri="{BB962C8B-B14F-4D97-AF65-F5344CB8AC3E}">
        <p14:creationId xmlns:p14="http://schemas.microsoft.com/office/powerpoint/2010/main" val="3076440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B516216-5CD6-4129-B781-6352E00C784E}" type="datetime1">
              <a:rPr lang="en-US" smtClean="0"/>
              <a:t>11/17/2015</a:t>
            </a:fld>
            <a:endParaRPr lang="en-AU"/>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1985BB6-BCEC-45B4-A3F8-B14049BF8F12}" type="slidenum">
              <a:rPr lang="en-AU"/>
              <a:pPr>
                <a:defRPr/>
              </a:pPr>
              <a:t>‹#›</a:t>
            </a:fld>
            <a:endParaRPr lang="en-AU"/>
          </a:p>
        </p:txBody>
      </p:sp>
    </p:spTree>
    <p:extLst>
      <p:ext uri="{BB962C8B-B14F-4D97-AF65-F5344CB8AC3E}">
        <p14:creationId xmlns:p14="http://schemas.microsoft.com/office/powerpoint/2010/main" val="23492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9F30043-C859-4561-8876-2F45952F25FD}" type="datetime1">
              <a:rPr lang="en-US" smtClean="0"/>
              <a:t>11/17/2015</a:t>
            </a:fld>
            <a:endParaRPr lang="en-AU"/>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9CDD14F-AA0D-4B78-9542-256DAA06BA25}" type="slidenum">
              <a:rPr lang="en-AU"/>
              <a:pPr>
                <a:defRPr/>
              </a:pPr>
              <a:t>‹#›</a:t>
            </a:fld>
            <a:endParaRPr lang="en-AU"/>
          </a:p>
        </p:txBody>
      </p:sp>
    </p:spTree>
    <p:extLst>
      <p:ext uri="{BB962C8B-B14F-4D97-AF65-F5344CB8AC3E}">
        <p14:creationId xmlns:p14="http://schemas.microsoft.com/office/powerpoint/2010/main" val="169983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D436E2-C393-4471-909F-E0CDDEC9D19D}"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12"/>
          </p:nvPr>
        </p:nvSpPr>
        <p:spPr/>
        <p:txBody>
          <a:bodyPr/>
          <a:lstStyle>
            <a:lvl1pPr>
              <a:defRPr/>
            </a:lvl1pPr>
          </a:lstStyle>
          <a:p>
            <a:pPr>
              <a:defRPr/>
            </a:pPr>
            <a:fld id="{F57FAC59-7BE8-405A-BBF1-88F4F02A1A24}" type="slidenum">
              <a:rPr lang="en-AU" altLang="en-US"/>
              <a:pPr>
                <a:defRPr/>
              </a:pPr>
              <a:t>‹#›</a:t>
            </a:fld>
            <a:endParaRPr lang="en-AU" altLang="en-US"/>
          </a:p>
        </p:txBody>
      </p:sp>
    </p:spTree>
    <p:extLst>
      <p:ext uri="{BB962C8B-B14F-4D97-AF65-F5344CB8AC3E}">
        <p14:creationId xmlns:p14="http://schemas.microsoft.com/office/powerpoint/2010/main" val="106874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DA24000-34B2-436D-8E96-7EC9B429D9D3}" type="datetime1">
              <a:rPr lang="en-US" smtClean="0"/>
              <a:t>11/17/2015</a:t>
            </a:fld>
            <a:endParaRPr lang="en-AU"/>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986D457-A0E7-472A-8FF7-268F810CB932}" type="slidenum">
              <a:rPr lang="en-AU"/>
              <a:pPr>
                <a:defRPr/>
              </a:pPr>
              <a:t>‹#›</a:t>
            </a:fld>
            <a:endParaRPr lang="en-AU"/>
          </a:p>
        </p:txBody>
      </p:sp>
    </p:spTree>
    <p:extLst>
      <p:ext uri="{BB962C8B-B14F-4D97-AF65-F5344CB8AC3E}">
        <p14:creationId xmlns:p14="http://schemas.microsoft.com/office/powerpoint/2010/main" val="388727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B3BF839-3838-4C72-A0FC-137F26240C2E}" type="datetime1">
              <a:rPr lang="en-US" smtClean="0"/>
              <a:t>11/17/2015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E6FEBE9-ADF2-46A5-8E53-18E9934CB541}" type="slidenum">
              <a:rPr lang="en-AU"/>
              <a:pPr>
                <a:defRPr/>
              </a:pPr>
              <a:t>‹#›</a:t>
            </a:fld>
            <a:endParaRPr lang="en-AU"/>
          </a:p>
        </p:txBody>
      </p:sp>
    </p:spTree>
    <p:extLst>
      <p:ext uri="{BB962C8B-B14F-4D97-AF65-F5344CB8AC3E}">
        <p14:creationId xmlns:p14="http://schemas.microsoft.com/office/powerpoint/2010/main" val="904108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128FC06-D6D7-450D-A14C-5D827B2A3CDC}" type="datetime1">
              <a:rPr lang="en-US" smtClean="0"/>
              <a:t>11/17/2015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DBB3C2B-0792-4968-A9AA-285116757A18}" type="slidenum">
              <a:rPr lang="en-AU"/>
              <a:pPr>
                <a:defRPr/>
              </a:pPr>
              <a:t>‹#›</a:t>
            </a:fld>
            <a:endParaRPr lang="en-AU"/>
          </a:p>
        </p:txBody>
      </p:sp>
    </p:spTree>
    <p:extLst>
      <p:ext uri="{BB962C8B-B14F-4D97-AF65-F5344CB8AC3E}">
        <p14:creationId xmlns:p14="http://schemas.microsoft.com/office/powerpoint/2010/main" val="3136560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28DBFFE-7BC7-4F32-9249-90B6A745F4AA}" type="datetime1">
              <a:rPr lang="en-US" smtClean="0"/>
              <a:t>11/17/2015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E7B3952-F0C9-44D5-9671-7D15F5845CB6}" type="slidenum">
              <a:rPr lang="en-AU"/>
              <a:pPr>
                <a:defRPr/>
              </a:pPr>
              <a:t>‹#›</a:t>
            </a:fld>
            <a:endParaRPr lang="en-AU"/>
          </a:p>
        </p:txBody>
      </p:sp>
    </p:spTree>
    <p:extLst>
      <p:ext uri="{BB962C8B-B14F-4D97-AF65-F5344CB8AC3E}">
        <p14:creationId xmlns:p14="http://schemas.microsoft.com/office/powerpoint/2010/main" val="3289957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A02B92C-42C3-4F10-B112-74F264CE09C9}" type="datetime1">
              <a:rPr lang="en-US" smtClean="0"/>
              <a:t>11/17/2015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1FB1143-6A37-49FA-9E1A-14B164569591}" type="slidenum">
              <a:rPr lang="en-AU"/>
              <a:pPr>
                <a:defRPr/>
              </a:pPr>
              <a:t>‹#›</a:t>
            </a:fld>
            <a:endParaRPr lang="en-AU"/>
          </a:p>
        </p:txBody>
      </p:sp>
    </p:spTree>
    <p:extLst>
      <p:ext uri="{BB962C8B-B14F-4D97-AF65-F5344CB8AC3E}">
        <p14:creationId xmlns:p14="http://schemas.microsoft.com/office/powerpoint/2010/main" val="256890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0EB2EB6B-D045-456F-A6A8-C5D184C5F337}"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A3C8514E-85DF-42BD-9B13-0C5030C0A8E6}" type="slidenum">
              <a:rPr lang="en-AU" altLang="en-US"/>
              <a:pPr>
                <a:defRPr/>
              </a:pPr>
              <a:t>‹#›</a:t>
            </a:fld>
            <a:endParaRPr lang="en-AU" altLang="en-US"/>
          </a:p>
        </p:txBody>
      </p:sp>
    </p:spTree>
    <p:extLst>
      <p:ext uri="{BB962C8B-B14F-4D97-AF65-F5344CB8AC3E}">
        <p14:creationId xmlns:p14="http://schemas.microsoft.com/office/powerpoint/2010/main" val="248604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931C2A9C-DC69-4466-87F5-B299C6C375EE}"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1963D8EA-2D8A-4A28-93C3-F15AAB461D1C}" type="slidenum">
              <a:rPr lang="en-AU" altLang="en-US"/>
              <a:pPr>
                <a:defRPr/>
              </a:pPr>
              <a:t>‹#›</a:t>
            </a:fld>
            <a:endParaRPr lang="en-AU" altLang="en-US"/>
          </a:p>
        </p:txBody>
      </p:sp>
    </p:spTree>
    <p:extLst>
      <p:ext uri="{BB962C8B-B14F-4D97-AF65-F5344CB8AC3E}">
        <p14:creationId xmlns:p14="http://schemas.microsoft.com/office/powerpoint/2010/main" val="1728381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C9534259-2B01-4ECE-97C4-7ED537C92F04}"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A592FA2-A4D6-4986-8DFF-8885ECCBCD96}" type="slidenum">
              <a:rPr lang="en-AU" altLang="en-US"/>
              <a:pPr>
                <a:defRPr/>
              </a:pPr>
              <a:t>‹#›</a:t>
            </a:fld>
            <a:endParaRPr lang="en-AU" altLang="en-US"/>
          </a:p>
        </p:txBody>
      </p:sp>
    </p:spTree>
    <p:extLst>
      <p:ext uri="{BB962C8B-B14F-4D97-AF65-F5344CB8AC3E}">
        <p14:creationId xmlns:p14="http://schemas.microsoft.com/office/powerpoint/2010/main" val="1088694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eaLnBrk="0" hangingPunct="0">
              <a:defRPr/>
            </a:lvl1pPr>
          </a:lstStyle>
          <a:p>
            <a:pPr>
              <a:defRPr/>
            </a:pPr>
            <a:fld id="{0B556EC0-6718-4D97-83C7-7747A5687853}" type="datetime1">
              <a:rPr lang="en-US" smtClean="0"/>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986C9939-4C3E-47FD-A14F-342CEFDBED13}" type="slidenum">
              <a:rPr lang="en-AU" altLang="en-US"/>
              <a:pPr>
                <a:defRPr/>
              </a:pPr>
              <a:t>‹#›</a:t>
            </a:fld>
            <a:endParaRPr lang="en-AU" altLang="en-US"/>
          </a:p>
        </p:txBody>
      </p:sp>
    </p:spTree>
    <p:extLst>
      <p:ext uri="{BB962C8B-B14F-4D97-AF65-F5344CB8AC3E}">
        <p14:creationId xmlns:p14="http://schemas.microsoft.com/office/powerpoint/2010/main" val="2985512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eaLnBrk="0" hangingPunct="0">
              <a:defRPr/>
            </a:lvl1pPr>
          </a:lstStyle>
          <a:p>
            <a:pPr>
              <a:defRPr/>
            </a:pPr>
            <a:fld id="{6CCA6D33-1AB9-4114-A64C-CFBBCF5343C7}" type="datetime1">
              <a:rPr lang="en-US" smtClean="0"/>
              <a:t>11/17/2015</a:t>
            </a:fld>
            <a:endParaRPr lang="en-AU"/>
          </a:p>
        </p:txBody>
      </p:sp>
      <p:sp>
        <p:nvSpPr>
          <p:cNvPr id="8"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9"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6CBC88B-459D-4C59-BDCD-24F80FD4F182}" type="slidenum">
              <a:rPr lang="en-AU" altLang="en-US"/>
              <a:pPr>
                <a:defRPr/>
              </a:pPr>
              <a:t>‹#›</a:t>
            </a:fld>
            <a:endParaRPr lang="en-AU" altLang="en-US"/>
          </a:p>
        </p:txBody>
      </p:sp>
    </p:spTree>
    <p:extLst>
      <p:ext uri="{BB962C8B-B14F-4D97-AF65-F5344CB8AC3E}">
        <p14:creationId xmlns:p14="http://schemas.microsoft.com/office/powerpoint/2010/main" val="177500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886355A6-A269-4E50-BF3A-FD01AAD5760D}" type="datetime1">
              <a:rPr lang="en-US" smtClean="0">
                <a:solidFill>
                  <a:prstClr val="white">
                    <a:tint val="75000"/>
                  </a:prstClr>
                </a:solidFill>
              </a:rPr>
              <a:t>11/17/2015</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7" name="Slide Number Placeholder 5"/>
          <p:cNvSpPr>
            <a:spLocks noGrp="1"/>
          </p:cNvSpPr>
          <p:nvPr>
            <p:ph type="sldNum" sz="quarter" idx="12"/>
          </p:nvPr>
        </p:nvSpPr>
        <p:spPr/>
        <p:txBody>
          <a:bodyPr/>
          <a:lstStyle>
            <a:lvl1pPr>
              <a:defRPr/>
            </a:lvl1pPr>
          </a:lstStyle>
          <a:p>
            <a:pPr>
              <a:defRPr/>
            </a:pPr>
            <a:fld id="{81F0495A-ED28-48AA-8F6C-05A2E38C23E2}" type="slidenum">
              <a:rPr lang="en-AU" altLang="en-US"/>
              <a:pPr>
                <a:defRPr/>
              </a:pPr>
              <a:t>‹#›</a:t>
            </a:fld>
            <a:endParaRPr lang="en-AU" altLang="en-US"/>
          </a:p>
        </p:txBody>
      </p:sp>
    </p:spTree>
    <p:extLst>
      <p:ext uri="{BB962C8B-B14F-4D97-AF65-F5344CB8AC3E}">
        <p14:creationId xmlns:p14="http://schemas.microsoft.com/office/powerpoint/2010/main" val="66509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eaLnBrk="0" hangingPunct="0">
              <a:defRPr/>
            </a:lvl1pPr>
          </a:lstStyle>
          <a:p>
            <a:pPr>
              <a:defRPr/>
            </a:pPr>
            <a:fld id="{62E911D6-4969-4685-967F-9F8818DD9D00}" type="datetime1">
              <a:rPr lang="en-US" smtClean="0"/>
              <a:t>11/17/2015</a:t>
            </a:fld>
            <a:endParaRPr lang="en-AU"/>
          </a:p>
        </p:txBody>
      </p:sp>
      <p:sp>
        <p:nvSpPr>
          <p:cNvPr id="4"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5"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9F425DE6-80FF-4EEA-8395-004A7679DB86}" type="slidenum">
              <a:rPr lang="en-AU" altLang="en-US"/>
              <a:pPr>
                <a:defRPr/>
              </a:pPr>
              <a:t>‹#›</a:t>
            </a:fld>
            <a:endParaRPr lang="en-AU" altLang="en-US"/>
          </a:p>
        </p:txBody>
      </p:sp>
    </p:spTree>
    <p:extLst>
      <p:ext uri="{BB962C8B-B14F-4D97-AF65-F5344CB8AC3E}">
        <p14:creationId xmlns:p14="http://schemas.microsoft.com/office/powerpoint/2010/main" val="1467386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90678FE9-C272-423B-B7D4-D9BB1E78BFE6}" type="datetime1">
              <a:rPr lang="en-US" smtClean="0"/>
              <a:t>11/17/2015</a:t>
            </a:fld>
            <a:endParaRPr lang="en-AU"/>
          </a:p>
        </p:txBody>
      </p:sp>
      <p:sp>
        <p:nvSpPr>
          <p:cNvPr id="3"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4"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8F89EF18-1F12-47BD-81A4-CEA95449B217}" type="slidenum">
              <a:rPr lang="en-AU" altLang="en-US"/>
              <a:pPr>
                <a:defRPr/>
              </a:pPr>
              <a:t>‹#›</a:t>
            </a:fld>
            <a:endParaRPr lang="en-AU" altLang="en-US"/>
          </a:p>
        </p:txBody>
      </p:sp>
    </p:spTree>
    <p:extLst>
      <p:ext uri="{BB962C8B-B14F-4D97-AF65-F5344CB8AC3E}">
        <p14:creationId xmlns:p14="http://schemas.microsoft.com/office/powerpoint/2010/main" val="2363270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03311B92-0BBA-4EBB-B9CE-A80761CDF586}" type="datetime1">
              <a:rPr lang="en-US" smtClean="0"/>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03C9BC4-F0F6-4439-A02C-D42D1073CA2B}" type="slidenum">
              <a:rPr lang="en-AU" altLang="en-US"/>
              <a:pPr>
                <a:defRPr/>
              </a:pPr>
              <a:t>‹#›</a:t>
            </a:fld>
            <a:endParaRPr lang="en-AU" altLang="en-US"/>
          </a:p>
        </p:txBody>
      </p:sp>
    </p:spTree>
    <p:extLst>
      <p:ext uri="{BB962C8B-B14F-4D97-AF65-F5344CB8AC3E}">
        <p14:creationId xmlns:p14="http://schemas.microsoft.com/office/powerpoint/2010/main" val="241747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8575B71-3AB0-424C-8581-86AA858D9B3C}" type="datetime1">
              <a:rPr lang="en-US" smtClean="0"/>
              <a:t>11/17/2015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7CA499-7F45-4E98-AF2E-8C47529935BF}" type="slidenum">
              <a:rPr lang="en-AU" altLang="en-US"/>
              <a:pPr>
                <a:defRPr/>
              </a:pPr>
              <a:t>‹#›</a:t>
            </a:fld>
            <a:endParaRPr lang="en-AU" altLang="en-US"/>
          </a:p>
        </p:txBody>
      </p:sp>
    </p:spTree>
    <p:extLst>
      <p:ext uri="{BB962C8B-B14F-4D97-AF65-F5344CB8AC3E}">
        <p14:creationId xmlns:p14="http://schemas.microsoft.com/office/powerpoint/2010/main" val="2809369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FBCDAB0C-8285-40CD-87A6-00BBF697E4C4}"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3C448CEC-A285-4795-8BE3-AE2C2B88EFC6}" type="slidenum">
              <a:rPr lang="en-AU" altLang="en-US"/>
              <a:pPr>
                <a:defRPr/>
              </a:pPr>
              <a:t>‹#›</a:t>
            </a:fld>
            <a:endParaRPr lang="en-AU" altLang="en-US"/>
          </a:p>
        </p:txBody>
      </p:sp>
    </p:spTree>
    <p:extLst>
      <p:ext uri="{BB962C8B-B14F-4D97-AF65-F5344CB8AC3E}">
        <p14:creationId xmlns:p14="http://schemas.microsoft.com/office/powerpoint/2010/main" val="306166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EA3F5F82-84D2-4D11-9046-F20ED9CE5BF6}"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61ACC9D8-0C49-45F4-919D-1F582E2A0EA4}" type="slidenum">
              <a:rPr lang="en-AU" altLang="en-US"/>
              <a:pPr>
                <a:defRPr/>
              </a:pPr>
              <a:t>‹#›</a:t>
            </a:fld>
            <a:endParaRPr lang="en-AU" altLang="en-US"/>
          </a:p>
        </p:txBody>
      </p:sp>
    </p:spTree>
    <p:extLst>
      <p:ext uri="{BB962C8B-B14F-4D97-AF65-F5344CB8AC3E}">
        <p14:creationId xmlns:p14="http://schemas.microsoft.com/office/powerpoint/2010/main" val="2400315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09600" y="1600201"/>
            <a:ext cx="10972800" cy="4525963"/>
          </a:xfrm>
        </p:spPr>
        <p:txBody>
          <a:bodyPr/>
          <a:lstStyle/>
          <a:p>
            <a:pPr lvl="0"/>
            <a:endParaRPr lang="en-AU" noProof="0"/>
          </a:p>
        </p:txBody>
      </p:sp>
      <p:sp>
        <p:nvSpPr>
          <p:cNvPr id="4" name="Date Placeholder 3"/>
          <p:cNvSpPr>
            <a:spLocks noGrp="1"/>
          </p:cNvSpPr>
          <p:nvPr>
            <p:ph type="dt" sz="half" idx="10"/>
          </p:nvPr>
        </p:nvSpPr>
        <p:spPr/>
        <p:txBody>
          <a:bodyPr/>
          <a:lstStyle>
            <a:lvl1pPr eaLnBrk="0" hangingPunct="0">
              <a:defRPr/>
            </a:lvl1pPr>
          </a:lstStyle>
          <a:p>
            <a:pPr>
              <a:defRPr/>
            </a:pPr>
            <a:fld id="{4EAA70AB-FDDA-4DFC-9786-82341D6CD0FC}" type="datetime1">
              <a:rPr lang="en-US" smtClean="0"/>
              <a:t>11/17/2015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EA03C95-D08C-4FF2-9004-9C6AE1A156BB}" type="slidenum">
              <a:rPr lang="en-AU" altLang="en-US"/>
              <a:pPr>
                <a:defRPr/>
              </a:pPr>
              <a:t>‹#›</a:t>
            </a:fld>
            <a:endParaRPr lang="en-AU" altLang="en-US"/>
          </a:p>
        </p:txBody>
      </p:sp>
    </p:spTree>
    <p:extLst>
      <p:ext uri="{BB962C8B-B14F-4D97-AF65-F5344CB8AC3E}">
        <p14:creationId xmlns:p14="http://schemas.microsoft.com/office/powerpoint/2010/main" val="640770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609600" y="1600201"/>
            <a:ext cx="109728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609600" y="6243638"/>
            <a:ext cx="2844800" cy="457200"/>
          </a:xfrm>
        </p:spPr>
        <p:txBody>
          <a:bodyPr/>
          <a:lstStyle>
            <a:lvl1pPr eaLnBrk="0" hangingPunct="0">
              <a:defRPr/>
            </a:lvl1pPr>
          </a:lstStyle>
          <a:p>
            <a:pPr>
              <a:defRPr/>
            </a:pPr>
            <a:fld id="{48A4A2BF-2D69-47F9-AD8A-B2CC820D549D}" type="datetime1">
              <a:rPr lang="en-US" smtClean="0"/>
              <a:t>11/17/2015</a:t>
            </a:fld>
            <a:endParaRPr lang="en-AU"/>
          </a:p>
        </p:txBody>
      </p:sp>
      <p:sp>
        <p:nvSpPr>
          <p:cNvPr id="5" name="Footer Placeholder 4"/>
          <p:cNvSpPr>
            <a:spLocks noGrp="1"/>
          </p:cNvSpPr>
          <p:nvPr>
            <p:ph type="ftr" sz="quarter" idx="11"/>
          </p:nvPr>
        </p:nvSpPr>
        <p:spPr>
          <a:xfrm>
            <a:off x="4165600" y="6248400"/>
            <a:ext cx="3860800" cy="457200"/>
          </a:xfrm>
        </p:spPr>
        <p:txBody>
          <a:bodyPr/>
          <a:lstStyle>
            <a:lvl1pPr eaLnBrk="0" hangingPunct="0">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a:xfrm>
            <a:off x="8737600" y="6243638"/>
            <a:ext cx="2844800" cy="457200"/>
          </a:xfrm>
        </p:spPr>
        <p:txBody>
          <a:bodyPr/>
          <a:lstStyle>
            <a:lvl1pPr eaLnBrk="0" hangingPunct="0">
              <a:defRPr>
                <a:cs typeface="Arial" panose="020B0604020202020204" pitchFamily="34" charset="0"/>
              </a:defRPr>
            </a:lvl1pPr>
          </a:lstStyle>
          <a:p>
            <a:pPr>
              <a:defRPr/>
            </a:pPr>
            <a:fld id="{A514982D-03DD-429E-AB06-8A7933684825}" type="slidenum">
              <a:rPr lang="en-AU" altLang="en-US"/>
              <a:pPr>
                <a:defRPr/>
              </a:pPr>
              <a:t>‹#›</a:t>
            </a:fld>
            <a:endParaRPr lang="en-AU" altLang="en-US"/>
          </a:p>
        </p:txBody>
      </p:sp>
    </p:spTree>
    <p:extLst>
      <p:ext uri="{BB962C8B-B14F-4D97-AF65-F5344CB8AC3E}">
        <p14:creationId xmlns:p14="http://schemas.microsoft.com/office/powerpoint/2010/main" val="3869457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pPr>
              <a:defRPr/>
            </a:pPr>
            <a:fld id="{9C9809E7-65FA-4F4A-AA34-A7BE03C9EDC6}" type="datetime1">
              <a:rPr lang="en-US" smtClean="0">
                <a:solidFill>
                  <a:srgbClr val="438086"/>
                </a:solidFill>
              </a:rPr>
              <a:t>11/17/2015</a:t>
            </a:fld>
            <a:endParaRPr lang="en-AU">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pPr>
              <a:defRPr/>
            </a:pPr>
            <a:r>
              <a:rPr lang="en-AU" smtClean="0">
                <a:solidFill>
                  <a:srgbClr val="438086"/>
                </a:solidFill>
              </a:rPr>
              <a:t>maureen.dollard@unisa.edu.au</a:t>
            </a:r>
            <a:endParaRPr lang="en-AU">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a:defRPr/>
            </a:pPr>
            <a:fld id="{34B4A221-9721-431B-ACF4-378C1FDBAD2A}" type="slidenum">
              <a:rPr lang="en-AU" smtClean="0">
                <a:solidFill>
                  <a:prstClr val="white"/>
                </a:solidFill>
              </a:rPr>
              <a:pPr>
                <a:defRPr/>
              </a:pPr>
              <a:t>‹#›</a:t>
            </a:fld>
            <a:endParaRPr lang="en-AU">
              <a:solidFill>
                <a:prstClr val="white"/>
              </a:solidFill>
            </a:endParaRPr>
          </a:p>
        </p:txBody>
      </p:sp>
    </p:spTree>
    <p:extLst>
      <p:ext uri="{BB962C8B-B14F-4D97-AF65-F5344CB8AC3E}">
        <p14:creationId xmlns:p14="http://schemas.microsoft.com/office/powerpoint/2010/main" val="53745281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E5BDF8B-2A04-4E87-A4D6-B0816DA4B915}" type="datetime1">
              <a:rPr lang="en-US" smtClean="0">
                <a:solidFill>
                  <a:srgbClr val="438086"/>
                </a:solidFill>
              </a:rPr>
              <a:t>11/17/2015</a:t>
            </a:fld>
            <a:endParaRPr lang="en-AU">
              <a:solidFill>
                <a:srgbClr val="438086"/>
              </a:solidFill>
            </a:endParaRPr>
          </a:p>
        </p:txBody>
      </p:sp>
      <p:sp>
        <p:nvSpPr>
          <p:cNvPr id="5" name="Footer Placeholder 4"/>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6" name="Slide Number Placeholder 5"/>
          <p:cNvSpPr>
            <a:spLocks noGrp="1"/>
          </p:cNvSpPr>
          <p:nvPr>
            <p:ph type="sldNum" sz="quarter" idx="12"/>
          </p:nvPr>
        </p:nvSpPr>
        <p:spPr/>
        <p:txBody>
          <a:bodyPr/>
          <a:lstStyle/>
          <a:p>
            <a:pPr>
              <a:defRPr/>
            </a:pPr>
            <a:fld id="{86313C35-5219-4444-AAB4-7AB9B384F584}" type="slidenum">
              <a:rPr lang="en-AU" smtClean="0"/>
              <a:pPr>
                <a:defRPr/>
              </a:pPr>
              <a:t>‹#›</a:t>
            </a:fld>
            <a:endParaRPr lang="en-AU"/>
          </a:p>
        </p:txBody>
      </p:sp>
    </p:spTree>
    <p:extLst>
      <p:ext uri="{BB962C8B-B14F-4D97-AF65-F5344CB8AC3E}">
        <p14:creationId xmlns:p14="http://schemas.microsoft.com/office/powerpoint/2010/main" val="9960427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7F33540D-D6E7-430B-B2DB-25C21EAC75BE}" type="datetime1">
              <a:rPr lang="en-US" smtClean="0">
                <a:solidFill>
                  <a:prstClr val="white">
                    <a:tint val="75000"/>
                  </a:prstClr>
                </a:solidFill>
              </a:rPr>
              <a:t>11/17/2015</a:t>
            </a:fld>
            <a:endParaRPr lang="en-AU">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9" name="Slide Number Placeholder 5"/>
          <p:cNvSpPr>
            <a:spLocks noGrp="1"/>
          </p:cNvSpPr>
          <p:nvPr>
            <p:ph type="sldNum" sz="quarter" idx="12"/>
          </p:nvPr>
        </p:nvSpPr>
        <p:spPr/>
        <p:txBody>
          <a:bodyPr/>
          <a:lstStyle>
            <a:lvl1pPr>
              <a:defRPr/>
            </a:lvl1pPr>
          </a:lstStyle>
          <a:p>
            <a:pPr>
              <a:defRPr/>
            </a:pPr>
            <a:fld id="{4D29AACF-D70F-4786-9DF0-F7C0711CEA23}" type="slidenum">
              <a:rPr lang="en-AU" altLang="en-US"/>
              <a:pPr>
                <a:defRPr/>
              </a:pPr>
              <a:t>‹#›</a:t>
            </a:fld>
            <a:endParaRPr lang="en-AU" altLang="en-US"/>
          </a:p>
        </p:txBody>
      </p:sp>
    </p:spTree>
    <p:extLst>
      <p:ext uri="{BB962C8B-B14F-4D97-AF65-F5344CB8AC3E}">
        <p14:creationId xmlns:p14="http://schemas.microsoft.com/office/powerpoint/2010/main" val="2995434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C36B2BFA-3FE8-4429-B049-5AE4EF66FA84}" type="datetime1">
              <a:rPr lang="en-US" smtClean="0">
                <a:solidFill>
                  <a:srgbClr val="438086"/>
                </a:solidFill>
              </a:rPr>
              <a:t>11/17/2015</a:t>
            </a:fld>
            <a:endParaRPr lang="en-AU">
              <a:solidFill>
                <a:srgbClr val="438086"/>
              </a:solidFill>
            </a:endParaRPr>
          </a:p>
        </p:txBody>
      </p:sp>
      <p:sp>
        <p:nvSpPr>
          <p:cNvPr id="5" name="Footer Placeholder 4"/>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6" name="Slide Number Placeholder 5"/>
          <p:cNvSpPr>
            <a:spLocks noGrp="1"/>
          </p:cNvSpPr>
          <p:nvPr>
            <p:ph type="sldNum" sz="quarter" idx="12"/>
          </p:nvPr>
        </p:nvSpPr>
        <p:spPr/>
        <p:txBody>
          <a:bodyPr/>
          <a:lstStyle/>
          <a:p>
            <a:pPr>
              <a:defRPr/>
            </a:pPr>
            <a:fld id="{C73A70A0-A9B0-4CFF-9998-0AC4359BB8C9}" type="slidenum">
              <a:rPr lang="en-AU" smtClean="0"/>
              <a:pPr>
                <a:defRPr/>
              </a:pPr>
              <a:t>‹#›</a:t>
            </a:fld>
            <a:endParaRPr lang="en-AU"/>
          </a:p>
        </p:txBody>
      </p:sp>
    </p:spTree>
    <p:extLst>
      <p:ext uri="{BB962C8B-B14F-4D97-AF65-F5344CB8AC3E}">
        <p14:creationId xmlns:p14="http://schemas.microsoft.com/office/powerpoint/2010/main" val="22110764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95661AE-5977-496E-BDCB-1191D458FE91}" type="datetime1">
              <a:rPr lang="en-US" smtClean="0">
                <a:solidFill>
                  <a:srgbClr val="438086"/>
                </a:solidFill>
              </a:rPr>
              <a:t>11/17/2015</a:t>
            </a:fld>
            <a:endParaRPr lang="en-AU">
              <a:solidFill>
                <a:srgbClr val="438086"/>
              </a:solidFill>
            </a:endParaRPr>
          </a:p>
        </p:txBody>
      </p:sp>
      <p:sp>
        <p:nvSpPr>
          <p:cNvPr id="6" name="Footer Placeholder 5"/>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7" name="Slide Number Placeholder 6"/>
          <p:cNvSpPr>
            <a:spLocks noGrp="1"/>
          </p:cNvSpPr>
          <p:nvPr>
            <p:ph type="sldNum" sz="quarter" idx="12"/>
          </p:nvPr>
        </p:nvSpPr>
        <p:spPr/>
        <p:txBody>
          <a:bodyPr/>
          <a:lstStyle/>
          <a:p>
            <a:pPr>
              <a:defRPr/>
            </a:pPr>
            <a:fld id="{EF898135-D529-44A7-811C-46F7821FF374}" type="slidenum">
              <a:rPr lang="en-AU" smtClean="0"/>
              <a:pPr>
                <a:defRPr/>
              </a:pPr>
              <a:t>‹#›</a:t>
            </a:fld>
            <a:endParaRPr lang="en-AU"/>
          </a:p>
        </p:txBody>
      </p:sp>
    </p:spTree>
    <p:extLst>
      <p:ext uri="{BB962C8B-B14F-4D97-AF65-F5344CB8AC3E}">
        <p14:creationId xmlns:p14="http://schemas.microsoft.com/office/powerpoint/2010/main" val="231076074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F77472D2-9603-4E1A-BE03-462D5BB26963}" type="datetime1">
              <a:rPr lang="en-US" smtClean="0">
                <a:solidFill>
                  <a:srgbClr val="438086"/>
                </a:solidFill>
              </a:rPr>
              <a:t>11/17/2015</a:t>
            </a:fld>
            <a:endParaRPr lang="en-AU">
              <a:solidFill>
                <a:srgbClr val="438086"/>
              </a:solidFill>
            </a:endParaRPr>
          </a:p>
        </p:txBody>
      </p:sp>
      <p:sp>
        <p:nvSpPr>
          <p:cNvPr id="27" name="Slide Number Placeholder 26"/>
          <p:cNvSpPr>
            <a:spLocks noGrp="1"/>
          </p:cNvSpPr>
          <p:nvPr>
            <p:ph type="sldNum" sz="quarter" idx="11"/>
          </p:nvPr>
        </p:nvSpPr>
        <p:spPr/>
        <p:txBody>
          <a:bodyPr rtlCol="0"/>
          <a:lstStyle/>
          <a:p>
            <a:pPr>
              <a:defRPr/>
            </a:pPr>
            <a:fld id="{F998B88C-DD6F-4128-B21E-78FC9B339809}" type="slidenum">
              <a:rPr lang="en-AU" smtClean="0"/>
              <a:pPr>
                <a:defRPr/>
              </a:pPr>
              <a:t>‹#›</a:t>
            </a:fld>
            <a:endParaRPr lang="en-AU"/>
          </a:p>
        </p:txBody>
      </p:sp>
      <p:sp>
        <p:nvSpPr>
          <p:cNvPr id="28" name="Footer Placeholder 27"/>
          <p:cNvSpPr>
            <a:spLocks noGrp="1"/>
          </p:cNvSpPr>
          <p:nvPr>
            <p:ph type="ftr" sz="quarter" idx="12"/>
          </p:nvPr>
        </p:nvSpPr>
        <p:spPr/>
        <p:txBody>
          <a:bodyPr rtlCol="0"/>
          <a:lstStyle/>
          <a:p>
            <a:pPr>
              <a:defRPr/>
            </a:pPr>
            <a:r>
              <a:rPr lang="en-AU" smtClean="0">
                <a:solidFill>
                  <a:srgbClr val="438086"/>
                </a:solidFill>
              </a:rPr>
              <a:t>maureen.dollard@unisa.edu.au</a:t>
            </a:r>
            <a:endParaRPr lang="en-AU">
              <a:solidFill>
                <a:srgbClr val="438086"/>
              </a:solidFill>
            </a:endParaRPr>
          </a:p>
        </p:txBody>
      </p:sp>
    </p:spTree>
    <p:extLst>
      <p:ext uri="{BB962C8B-B14F-4D97-AF65-F5344CB8AC3E}">
        <p14:creationId xmlns:p14="http://schemas.microsoft.com/office/powerpoint/2010/main" val="274177774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pPr>
              <a:defRPr/>
            </a:pPr>
            <a:fld id="{48807116-BEB9-4B46-ABA7-F4753E14C56B}" type="datetime1">
              <a:rPr lang="en-US" smtClean="0">
                <a:solidFill>
                  <a:srgbClr val="438086"/>
                </a:solidFill>
              </a:rPr>
              <a:t>11/17/2015</a:t>
            </a:fld>
            <a:endParaRPr lang="en-AU">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pPr>
              <a:defRPr/>
            </a:pPr>
            <a:r>
              <a:rPr lang="en-AU" smtClean="0">
                <a:solidFill>
                  <a:srgbClr val="438086"/>
                </a:solidFill>
              </a:rPr>
              <a:t>maureen.dollard@unisa.edu.au</a:t>
            </a:r>
            <a:endParaRPr lang="en-AU">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pPr>
              <a:defRPr/>
            </a:pPr>
            <a:fld id="{215908F1-F1F0-4363-8701-0394D13655E6}" type="slidenum">
              <a:rPr lang="en-AU" smtClean="0"/>
              <a:pPr>
                <a:defRPr/>
              </a:pPr>
              <a:t>‹#›</a:t>
            </a:fld>
            <a:endParaRPr lang="en-AU"/>
          </a:p>
        </p:txBody>
      </p:sp>
    </p:spTree>
    <p:extLst>
      <p:ext uri="{BB962C8B-B14F-4D97-AF65-F5344CB8AC3E}">
        <p14:creationId xmlns:p14="http://schemas.microsoft.com/office/powerpoint/2010/main" val="233262167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A7BABE-8192-4E39-9EAA-7F5618C58287}" type="datetime1">
              <a:rPr lang="en-US" smtClean="0">
                <a:solidFill>
                  <a:srgbClr val="438086"/>
                </a:solidFill>
              </a:rPr>
              <a:t>11/17/2015</a:t>
            </a:fld>
            <a:endParaRPr lang="en-AU">
              <a:solidFill>
                <a:srgbClr val="438086"/>
              </a:solidFill>
            </a:endParaRPr>
          </a:p>
        </p:txBody>
      </p:sp>
      <p:sp>
        <p:nvSpPr>
          <p:cNvPr id="3" name="Footer Placeholder 2"/>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4" name="Slide Number Placeholder 3"/>
          <p:cNvSpPr>
            <a:spLocks noGrp="1"/>
          </p:cNvSpPr>
          <p:nvPr>
            <p:ph type="sldNum" sz="quarter" idx="12"/>
          </p:nvPr>
        </p:nvSpPr>
        <p:spPr/>
        <p:txBody>
          <a:bodyPr/>
          <a:lstStyle/>
          <a:p>
            <a:pPr>
              <a:defRPr/>
            </a:pPr>
            <a:fld id="{8DD214AC-AF32-4E5C-B574-385FBDE8FBDD}" type="slidenum">
              <a:rPr lang="en-AU" smtClean="0"/>
              <a:pPr>
                <a:defRPr/>
              </a:pPr>
              <a:t>‹#›</a:t>
            </a:fld>
            <a:endParaRPr lang="en-AU"/>
          </a:p>
        </p:txBody>
      </p:sp>
    </p:spTree>
    <p:extLst>
      <p:ext uri="{BB962C8B-B14F-4D97-AF65-F5344CB8AC3E}">
        <p14:creationId xmlns:p14="http://schemas.microsoft.com/office/powerpoint/2010/main" val="210003350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4E18B4A-9B56-4F71-89F2-EB1CBB437C2E}" type="datetime1">
              <a:rPr lang="en-US" smtClean="0">
                <a:solidFill>
                  <a:srgbClr val="438086"/>
                </a:solidFill>
              </a:rPr>
              <a:t>11/17/2015</a:t>
            </a:fld>
            <a:endParaRPr lang="en-AU">
              <a:solidFill>
                <a:srgbClr val="438086"/>
              </a:solidFill>
            </a:endParaRPr>
          </a:p>
        </p:txBody>
      </p:sp>
      <p:sp>
        <p:nvSpPr>
          <p:cNvPr id="6" name="Footer Placeholder 5"/>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7" name="Slide Number Placeholder 6"/>
          <p:cNvSpPr>
            <a:spLocks noGrp="1"/>
          </p:cNvSpPr>
          <p:nvPr>
            <p:ph type="sldNum" sz="quarter" idx="12"/>
          </p:nvPr>
        </p:nvSpPr>
        <p:spPr/>
        <p:txBody>
          <a:bodyPr/>
          <a:lstStyle/>
          <a:p>
            <a:pPr>
              <a:defRPr/>
            </a:pPr>
            <a:fld id="{E7AEA6B0-7F62-46F3-887E-CDCB738037AA}" type="slidenum">
              <a:rPr lang="en-AU" smtClean="0"/>
              <a:pPr>
                <a:defRPr/>
              </a:pPr>
              <a:t>‹#›</a:t>
            </a:fld>
            <a:endParaRPr lang="en-AU"/>
          </a:p>
        </p:txBody>
      </p:sp>
    </p:spTree>
    <p:extLst>
      <p:ext uri="{BB962C8B-B14F-4D97-AF65-F5344CB8AC3E}">
        <p14:creationId xmlns:p14="http://schemas.microsoft.com/office/powerpoint/2010/main" val="31672901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78B5449-F3C6-4A79-B23F-2D1A230A63F4}" type="datetime1">
              <a:rPr lang="en-US" smtClean="0">
                <a:solidFill>
                  <a:srgbClr val="438086"/>
                </a:solidFill>
              </a:rPr>
              <a:t>11/17/2015</a:t>
            </a:fld>
            <a:endParaRPr lang="en-AU">
              <a:solidFill>
                <a:srgbClr val="438086"/>
              </a:solidFill>
            </a:endParaRPr>
          </a:p>
        </p:txBody>
      </p:sp>
      <p:sp>
        <p:nvSpPr>
          <p:cNvPr id="6" name="Footer Placeholder 5"/>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7" name="Slide Number Placeholder 6"/>
          <p:cNvSpPr>
            <a:spLocks noGrp="1"/>
          </p:cNvSpPr>
          <p:nvPr>
            <p:ph type="sldNum" sz="quarter" idx="12"/>
          </p:nvPr>
        </p:nvSpPr>
        <p:spPr/>
        <p:txBody>
          <a:bodyPr/>
          <a:lstStyle/>
          <a:p>
            <a:pPr>
              <a:defRPr/>
            </a:pPr>
            <a:fld id="{59EFB5FB-5C5F-45CE-BCC2-6F9C2D464471}" type="slidenum">
              <a:rPr lang="en-AU" smtClean="0"/>
              <a:pPr>
                <a:defRPr/>
              </a:pPr>
              <a:t>‹#›</a:t>
            </a:fld>
            <a:endParaRPr lang="en-AU"/>
          </a:p>
        </p:txBody>
      </p:sp>
    </p:spTree>
    <p:extLst>
      <p:ext uri="{BB962C8B-B14F-4D97-AF65-F5344CB8AC3E}">
        <p14:creationId xmlns:p14="http://schemas.microsoft.com/office/powerpoint/2010/main" val="29691767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FE197CF-717D-47B2-84C8-B9D322048CBD}" type="datetime1">
              <a:rPr lang="en-US" smtClean="0">
                <a:solidFill>
                  <a:srgbClr val="438086"/>
                </a:solidFill>
              </a:rPr>
              <a:t>11/17/2015</a:t>
            </a:fld>
            <a:endParaRPr lang="en-AU">
              <a:solidFill>
                <a:srgbClr val="438086"/>
              </a:solidFill>
            </a:endParaRPr>
          </a:p>
        </p:txBody>
      </p:sp>
      <p:sp>
        <p:nvSpPr>
          <p:cNvPr id="5" name="Footer Placeholder 4"/>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6" name="Slide Number Placeholder 5"/>
          <p:cNvSpPr>
            <a:spLocks noGrp="1"/>
          </p:cNvSpPr>
          <p:nvPr>
            <p:ph type="sldNum" sz="quarter" idx="12"/>
          </p:nvPr>
        </p:nvSpPr>
        <p:spPr/>
        <p:txBody>
          <a:bodyPr/>
          <a:lstStyle/>
          <a:p>
            <a:pPr>
              <a:defRPr/>
            </a:pPr>
            <a:fld id="{07E75CDF-67E8-4D14-A29F-EE01C1B98C59}" type="slidenum">
              <a:rPr lang="en-AU" smtClean="0"/>
              <a:pPr>
                <a:defRPr/>
              </a:pPr>
              <a:t>‹#›</a:t>
            </a:fld>
            <a:endParaRPr lang="en-AU"/>
          </a:p>
        </p:txBody>
      </p:sp>
    </p:spTree>
    <p:extLst>
      <p:ext uri="{BB962C8B-B14F-4D97-AF65-F5344CB8AC3E}">
        <p14:creationId xmlns:p14="http://schemas.microsoft.com/office/powerpoint/2010/main" val="155112886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5753416-1AD1-4FE9-BDAE-FE5B85F007E8}" type="datetime1">
              <a:rPr lang="en-US" smtClean="0">
                <a:solidFill>
                  <a:srgbClr val="438086"/>
                </a:solidFill>
              </a:rPr>
              <a:t>11/17/2015</a:t>
            </a:fld>
            <a:endParaRPr lang="en-AU">
              <a:solidFill>
                <a:srgbClr val="438086"/>
              </a:solidFill>
            </a:endParaRPr>
          </a:p>
        </p:txBody>
      </p:sp>
      <p:sp>
        <p:nvSpPr>
          <p:cNvPr id="5" name="Footer Placeholder 4"/>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6" name="Slide Number Placeholder 5"/>
          <p:cNvSpPr>
            <a:spLocks noGrp="1"/>
          </p:cNvSpPr>
          <p:nvPr>
            <p:ph type="sldNum" sz="quarter" idx="12"/>
          </p:nvPr>
        </p:nvSpPr>
        <p:spPr/>
        <p:txBody>
          <a:bodyPr/>
          <a:lstStyle/>
          <a:p>
            <a:pPr>
              <a:defRPr/>
            </a:pPr>
            <a:fld id="{DBF95701-86B6-4ACB-B971-A9BDF4EED11E}" type="slidenum">
              <a:rPr lang="en-AU" smtClean="0"/>
              <a:pPr>
                <a:defRPr/>
              </a:pPr>
              <a:t>‹#›</a:t>
            </a:fld>
            <a:endParaRPr lang="en-AU"/>
          </a:p>
        </p:txBody>
      </p:sp>
    </p:spTree>
    <p:extLst>
      <p:ext uri="{BB962C8B-B14F-4D97-AF65-F5344CB8AC3E}">
        <p14:creationId xmlns:p14="http://schemas.microsoft.com/office/powerpoint/2010/main" val="283222263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uA_Begrüßun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8527" y="977125"/>
            <a:ext cx="7191039" cy="2073880"/>
          </a:xfrm>
          <a:prstGeom prst="rect">
            <a:avLst/>
          </a:prstGeom>
        </p:spPr>
      </p:pic>
      <p:sp>
        <p:nvSpPr>
          <p:cNvPr id="5" name="Textplatzhalter 4"/>
          <p:cNvSpPr>
            <a:spLocks noGrp="1"/>
          </p:cNvSpPr>
          <p:nvPr>
            <p:ph type="body" sz="quarter" idx="10" hasCustomPrompt="1"/>
          </p:nvPr>
        </p:nvSpPr>
        <p:spPr>
          <a:xfrm>
            <a:off x="1327150" y="3570289"/>
            <a:ext cx="9537700" cy="2530475"/>
          </a:xfrm>
          <a:prstGeom prst="rect">
            <a:avLst/>
          </a:prstGeom>
        </p:spPr>
        <p:txBody>
          <a:bodyPr/>
          <a:lstStyle>
            <a:lvl1pPr marL="0" indent="0" algn="ctr">
              <a:buNone/>
              <a:defRPr sz="4000"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noProof="0" dirty="0" smtClean="0"/>
              <a:t>Thema / Begrüßung </a:t>
            </a:r>
            <a:endParaRPr lang="de-DE" noProof="0" dirty="0"/>
          </a:p>
        </p:txBody>
      </p:sp>
    </p:spTree>
    <p:extLst>
      <p:ext uri="{BB962C8B-B14F-4D97-AF65-F5344CB8AC3E}">
        <p14:creationId xmlns:p14="http://schemas.microsoft.com/office/powerpoint/2010/main" val="381474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715B2B6-B11F-41A5-BC16-097B56A5B9BD}" type="datetime1">
              <a:rPr lang="en-US" smtClean="0">
                <a:solidFill>
                  <a:prstClr val="white">
                    <a:tint val="75000"/>
                  </a:prstClr>
                </a:solidFill>
              </a:rPr>
              <a:t>11/17/2015</a:t>
            </a:fld>
            <a:endParaRPr lang="en-AU">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5" name="Slide Number Placeholder 5"/>
          <p:cNvSpPr>
            <a:spLocks noGrp="1"/>
          </p:cNvSpPr>
          <p:nvPr>
            <p:ph type="sldNum" sz="quarter" idx="12"/>
          </p:nvPr>
        </p:nvSpPr>
        <p:spPr/>
        <p:txBody>
          <a:bodyPr/>
          <a:lstStyle>
            <a:lvl1pPr>
              <a:defRPr/>
            </a:lvl1pPr>
          </a:lstStyle>
          <a:p>
            <a:pPr>
              <a:defRPr/>
            </a:pPr>
            <a:fld id="{482FEB49-47CF-4A7B-ADBC-1DFCFFE616D8}" type="slidenum">
              <a:rPr lang="en-AU" altLang="en-US"/>
              <a:pPr>
                <a:defRPr/>
              </a:pPr>
              <a:t>‹#›</a:t>
            </a:fld>
            <a:endParaRPr lang="en-AU" altLang="en-US"/>
          </a:p>
        </p:txBody>
      </p:sp>
    </p:spTree>
    <p:extLst>
      <p:ext uri="{BB962C8B-B14F-4D97-AF65-F5344CB8AC3E}">
        <p14:creationId xmlns:p14="http://schemas.microsoft.com/office/powerpoint/2010/main" val="210177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uA_welcome">
    <p:spTree>
      <p:nvGrpSpPr>
        <p:cNvPr id="1" name=""/>
        <p:cNvGrpSpPr/>
        <p:nvPr/>
      </p:nvGrpSpPr>
      <p:grpSpPr>
        <a:xfrm>
          <a:off x="0" y="0"/>
          <a:ext cx="0" cy="0"/>
          <a:chOff x="0" y="0"/>
          <a:chExt cx="0" cy="0"/>
        </a:xfrm>
      </p:grpSpPr>
      <p:pic>
        <p:nvPicPr>
          <p:cNvPr id="4" name="Bild 3" descr="Baua_Logo_engl_Schutzzone_CMYK.eps"/>
          <p:cNvPicPr preferRelativeResize="0">
            <a:picLocks/>
          </p:cNvPicPr>
          <p:nvPr userDrawn="1"/>
        </p:nvPicPr>
        <p:blipFill rotWithShape="1">
          <a:blip r:embed="rId2">
            <a:extLst>
              <a:ext uri="{28A0092B-C50C-407E-A947-70E740481C1C}">
                <a14:useLocalDpi xmlns:a14="http://schemas.microsoft.com/office/drawing/2010/main" val="0"/>
              </a:ext>
            </a:extLst>
          </a:blip>
          <a:srcRect l="16410" t="29247" r="20568" b="21547"/>
          <a:stretch/>
        </p:blipFill>
        <p:spPr>
          <a:xfrm>
            <a:off x="2402537" y="846001"/>
            <a:ext cx="7392000" cy="2282921"/>
          </a:xfrm>
          <a:prstGeom prst="rect">
            <a:avLst/>
          </a:prstGeom>
        </p:spPr>
      </p:pic>
      <p:sp>
        <p:nvSpPr>
          <p:cNvPr id="3" name="Textplatzhalter 4"/>
          <p:cNvSpPr>
            <a:spLocks noGrp="1"/>
          </p:cNvSpPr>
          <p:nvPr>
            <p:ph type="body" sz="quarter" idx="10" hasCustomPrompt="1"/>
          </p:nvPr>
        </p:nvSpPr>
        <p:spPr>
          <a:xfrm>
            <a:off x="1327150" y="3570289"/>
            <a:ext cx="9537700" cy="2530475"/>
          </a:xfrm>
          <a:prstGeom prst="rect">
            <a:avLst/>
          </a:prstGeom>
        </p:spPr>
        <p:txBody>
          <a:bodyPr/>
          <a:lstStyle>
            <a:lvl1pPr marL="0" indent="0" algn="ctr">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noProof="0" dirty="0" smtClean="0"/>
              <a:t>Topic / Welcome</a:t>
            </a:r>
          </a:p>
        </p:txBody>
      </p:sp>
    </p:spTree>
    <p:extLst>
      <p:ext uri="{BB962C8B-B14F-4D97-AF65-F5344CB8AC3E}">
        <p14:creationId xmlns:p14="http://schemas.microsoft.com/office/powerpoint/2010/main" val="3339113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uA_Thema">
    <p:spTree>
      <p:nvGrpSpPr>
        <p:cNvPr id="1" name=""/>
        <p:cNvGrpSpPr/>
        <p:nvPr/>
      </p:nvGrpSpPr>
      <p:grpSpPr>
        <a:xfrm>
          <a:off x="0" y="0"/>
          <a:ext cx="0" cy="0"/>
          <a:chOff x="0" y="0"/>
          <a:chExt cx="0" cy="0"/>
        </a:xfrm>
      </p:grpSpPr>
      <p:sp>
        <p:nvSpPr>
          <p:cNvPr id="11" name="Textplatzhalter 10"/>
          <p:cNvSpPr>
            <a:spLocks noGrp="1"/>
          </p:cNvSpPr>
          <p:nvPr>
            <p:ph type="body" sz="quarter" idx="10" hasCustomPrompt="1"/>
          </p:nvPr>
        </p:nvSpPr>
        <p:spPr>
          <a:xfrm>
            <a:off x="648000" y="1597732"/>
            <a:ext cx="10896000" cy="1200664"/>
          </a:xfrm>
          <a:prstGeom prst="roundRect">
            <a:avLst/>
          </a:prstGeom>
          <a:solidFill>
            <a:schemeClr val="accent1"/>
          </a:solidFill>
          <a:ln>
            <a:solidFill>
              <a:schemeClr val="accent1"/>
            </a:solidFill>
          </a:ln>
        </p:spPr>
        <p:txBody>
          <a:bodyPr lIns="180000" tIns="324000" rIns="180000" bIns="324000" anchor="ctr" anchorCtr="0">
            <a:spAutoFit/>
          </a:bodyPr>
          <a:lstStyle>
            <a:lvl1pPr marL="0" indent="0" algn="ctr">
              <a:spcBef>
                <a:spcPts val="0"/>
              </a:spcBef>
              <a:buNone/>
              <a:defRPr sz="2800" b="1">
                <a:solidFill>
                  <a:schemeClr val="bg1"/>
                </a:solidFill>
                <a:latin typeface="Arial" panose="020B0604020202020204" pitchFamily="34" charset="0"/>
                <a:cs typeface="Arial" panose="020B0604020202020204" pitchFamily="34" charset="0"/>
              </a:defRPr>
            </a:lvl1pPr>
          </a:lstStyle>
          <a:p>
            <a:pPr lvl="0"/>
            <a:r>
              <a:rPr lang="de-DE" dirty="0" smtClean="0"/>
              <a:t>Thema durch Klicken bearbeiten</a:t>
            </a:r>
            <a:endParaRPr lang="de-DE" dirty="0"/>
          </a:p>
        </p:txBody>
      </p:sp>
    </p:spTree>
    <p:extLst>
      <p:ext uri="{BB962C8B-B14F-4D97-AF65-F5344CB8AC3E}">
        <p14:creationId xmlns:p14="http://schemas.microsoft.com/office/powerpoint/2010/main" val="3564421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86367F-077B-4750-9760-5DA70633FF45}"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086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EC8EF-B6C8-4DF4-A262-6BE0BFCEB36F}"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814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7A59C-8B40-4247-B11D-1D65A5892955}"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823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AFEA73-DB7B-4E80-B97F-50DB4DD1F2F6}" type="datetime1">
              <a:rPr lang="en-US" smtClean="0">
                <a:solidFill>
                  <a:prstClr val="black">
                    <a:tint val="75000"/>
                  </a:prstClr>
                </a:solidFill>
              </a:rPr>
              <a:t>11/17/2015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372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2F853E-90D6-4278-BEF1-AC267C8DF731}" type="datetime1">
              <a:rPr lang="en-US" smtClean="0">
                <a:solidFill>
                  <a:prstClr val="black">
                    <a:tint val="75000"/>
                  </a:prstClr>
                </a:solidFill>
              </a:rPr>
              <a:t>11/17/2015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5850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D1202F-5366-4E41-A689-85F5B6F9B8EB}" type="datetime1">
              <a:rPr lang="en-US" smtClean="0">
                <a:solidFill>
                  <a:prstClr val="black">
                    <a:tint val="75000"/>
                  </a:prstClr>
                </a:solidFill>
              </a:rPr>
              <a:t>11/17/2015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123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21C18-C1FD-4FF4-A69E-F86891E0FFEF}" type="datetime1">
              <a:rPr lang="en-US" smtClean="0">
                <a:solidFill>
                  <a:prstClr val="black">
                    <a:tint val="75000"/>
                  </a:prstClr>
                </a:solidFill>
              </a:rPr>
              <a:t>11/17/2015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653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F49D3-CF26-466A-96A0-47F748DE3DC8}" type="datetime1">
              <a:rPr lang="en-US" smtClean="0">
                <a:solidFill>
                  <a:prstClr val="black">
                    <a:tint val="75000"/>
                  </a:prstClr>
                </a:solidFill>
              </a:rPr>
              <a:t>11/17/2015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340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4953F1-7ADC-4280-9C88-6E69595D5831}" type="datetime1">
              <a:rPr lang="en-US" smtClean="0">
                <a:solidFill>
                  <a:prstClr val="white">
                    <a:tint val="75000"/>
                  </a:prstClr>
                </a:solidFill>
              </a:rPr>
              <a:t>11/17/2015</a:t>
            </a:fld>
            <a:endParaRPr lang="en-AU">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4" name="Slide Number Placeholder 5"/>
          <p:cNvSpPr>
            <a:spLocks noGrp="1"/>
          </p:cNvSpPr>
          <p:nvPr>
            <p:ph type="sldNum" sz="quarter" idx="12"/>
          </p:nvPr>
        </p:nvSpPr>
        <p:spPr/>
        <p:txBody>
          <a:bodyPr/>
          <a:lstStyle>
            <a:lvl1pPr>
              <a:defRPr/>
            </a:lvl1pPr>
          </a:lstStyle>
          <a:p>
            <a:pPr>
              <a:defRPr/>
            </a:pPr>
            <a:fld id="{351AB180-326D-4E53-A32A-5ABCEA40C8F5}" type="slidenum">
              <a:rPr lang="en-AU" altLang="en-US"/>
              <a:pPr>
                <a:defRPr/>
              </a:pPr>
              <a:t>‹#›</a:t>
            </a:fld>
            <a:endParaRPr lang="en-AU" altLang="en-US"/>
          </a:p>
        </p:txBody>
      </p:sp>
    </p:spTree>
    <p:extLst>
      <p:ext uri="{BB962C8B-B14F-4D97-AF65-F5344CB8AC3E}">
        <p14:creationId xmlns:p14="http://schemas.microsoft.com/office/powerpoint/2010/main" val="215654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683F6-28D6-4330-80E0-07978B5DE956}" type="datetime1">
              <a:rPr lang="en-US" smtClean="0">
                <a:solidFill>
                  <a:prstClr val="black">
                    <a:tint val="75000"/>
                  </a:prstClr>
                </a:solidFill>
              </a:rPr>
              <a:t>11/17/2015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3112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D58192-55FF-455F-8E97-FD16358FE0B7}"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336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BF223-D510-43C1-B3F1-277DFF61333F}"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389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193AE768-03C4-4FA8-B9A8-A2722860A8FE}" type="slidenum">
              <a:rPr lang="en-AU" altLang="en-US"/>
              <a:pPr>
                <a:defRPr/>
              </a:pPr>
              <a:t>‹#›</a:t>
            </a:fld>
            <a:endParaRPr lang="en-AU" altLang="en-US"/>
          </a:p>
        </p:txBody>
      </p:sp>
    </p:spTree>
    <p:extLst>
      <p:ext uri="{BB962C8B-B14F-4D97-AF65-F5344CB8AC3E}">
        <p14:creationId xmlns:p14="http://schemas.microsoft.com/office/powerpoint/2010/main" val="3694557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DA862AC6-DAD9-4367-BE8A-13C7122CE410}" type="slidenum">
              <a:rPr lang="en-AU" altLang="en-US"/>
              <a:pPr>
                <a:defRPr/>
              </a:pPr>
              <a:t>‹#›</a:t>
            </a:fld>
            <a:endParaRPr lang="en-AU" altLang="en-US"/>
          </a:p>
        </p:txBody>
      </p:sp>
    </p:spTree>
    <p:extLst>
      <p:ext uri="{BB962C8B-B14F-4D97-AF65-F5344CB8AC3E}">
        <p14:creationId xmlns:p14="http://schemas.microsoft.com/office/powerpoint/2010/main" val="2952889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3F5CCD90-36F4-43C2-A3B2-F266278A5BD7}" type="slidenum">
              <a:rPr lang="en-AU" altLang="en-US"/>
              <a:pPr>
                <a:defRPr/>
              </a:pPr>
              <a:t>‹#›</a:t>
            </a:fld>
            <a:endParaRPr lang="en-AU" altLang="en-US"/>
          </a:p>
        </p:txBody>
      </p:sp>
    </p:spTree>
    <p:extLst>
      <p:ext uri="{BB962C8B-B14F-4D97-AF65-F5344CB8AC3E}">
        <p14:creationId xmlns:p14="http://schemas.microsoft.com/office/powerpoint/2010/main" val="2542028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FADA7BED-0ACA-4EE7-ABE8-4499A371A8A9}" type="slidenum">
              <a:rPr lang="en-AU" altLang="en-US"/>
              <a:pPr>
                <a:defRPr/>
              </a:pPr>
              <a:t>‹#›</a:t>
            </a:fld>
            <a:endParaRPr lang="en-AU" altLang="en-US"/>
          </a:p>
        </p:txBody>
      </p:sp>
    </p:spTree>
    <p:extLst>
      <p:ext uri="{BB962C8B-B14F-4D97-AF65-F5344CB8AC3E}">
        <p14:creationId xmlns:p14="http://schemas.microsoft.com/office/powerpoint/2010/main" val="1597890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8"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9" name="Slide Number Placeholder 5"/>
          <p:cNvSpPr>
            <a:spLocks noGrp="1"/>
          </p:cNvSpPr>
          <p:nvPr>
            <p:ph type="sldNum" sz="quarter" idx="12"/>
          </p:nvPr>
        </p:nvSpPr>
        <p:spPr/>
        <p:txBody>
          <a:bodyPr/>
          <a:lstStyle>
            <a:lvl1pPr>
              <a:defRPr/>
            </a:lvl1pPr>
          </a:lstStyle>
          <a:p>
            <a:pPr>
              <a:defRPr/>
            </a:pPr>
            <a:fld id="{F46D471C-DC1C-4BCF-99D8-05E3666CA0C6}" type="slidenum">
              <a:rPr lang="en-AU" altLang="en-US"/>
              <a:pPr>
                <a:defRPr/>
              </a:pPr>
              <a:t>‹#›</a:t>
            </a:fld>
            <a:endParaRPr lang="en-AU" altLang="en-US"/>
          </a:p>
        </p:txBody>
      </p:sp>
    </p:spTree>
    <p:extLst>
      <p:ext uri="{BB962C8B-B14F-4D97-AF65-F5344CB8AC3E}">
        <p14:creationId xmlns:p14="http://schemas.microsoft.com/office/powerpoint/2010/main" val="39504244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4"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5" name="Slide Number Placeholder 5"/>
          <p:cNvSpPr>
            <a:spLocks noGrp="1"/>
          </p:cNvSpPr>
          <p:nvPr>
            <p:ph type="sldNum" sz="quarter" idx="12"/>
          </p:nvPr>
        </p:nvSpPr>
        <p:spPr/>
        <p:txBody>
          <a:bodyPr/>
          <a:lstStyle>
            <a:lvl1pPr>
              <a:defRPr/>
            </a:lvl1pPr>
          </a:lstStyle>
          <a:p>
            <a:pPr>
              <a:defRPr/>
            </a:pPr>
            <a:fld id="{0624F190-6A10-49FA-8EDB-0A9E5B8461D5}" type="slidenum">
              <a:rPr lang="en-AU" altLang="en-US"/>
              <a:pPr>
                <a:defRPr/>
              </a:pPr>
              <a:t>‹#›</a:t>
            </a:fld>
            <a:endParaRPr lang="en-AU" altLang="en-US"/>
          </a:p>
        </p:txBody>
      </p:sp>
    </p:spTree>
    <p:extLst>
      <p:ext uri="{BB962C8B-B14F-4D97-AF65-F5344CB8AC3E}">
        <p14:creationId xmlns:p14="http://schemas.microsoft.com/office/powerpoint/2010/main" val="3595407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3"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4" name="Slide Number Placeholder 5"/>
          <p:cNvSpPr>
            <a:spLocks noGrp="1"/>
          </p:cNvSpPr>
          <p:nvPr>
            <p:ph type="sldNum" sz="quarter" idx="12"/>
          </p:nvPr>
        </p:nvSpPr>
        <p:spPr/>
        <p:txBody>
          <a:bodyPr/>
          <a:lstStyle>
            <a:lvl1pPr>
              <a:defRPr/>
            </a:lvl1pPr>
          </a:lstStyle>
          <a:p>
            <a:pPr>
              <a:defRPr/>
            </a:pPr>
            <a:fld id="{88653364-54F8-4A94-9904-6933FFD74842}" type="slidenum">
              <a:rPr lang="en-AU" altLang="en-US"/>
              <a:pPr>
                <a:defRPr/>
              </a:pPr>
              <a:t>‹#›</a:t>
            </a:fld>
            <a:endParaRPr lang="en-AU" altLang="en-US"/>
          </a:p>
        </p:txBody>
      </p:sp>
    </p:spTree>
    <p:extLst>
      <p:ext uri="{BB962C8B-B14F-4D97-AF65-F5344CB8AC3E}">
        <p14:creationId xmlns:p14="http://schemas.microsoft.com/office/powerpoint/2010/main" val="284544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6E7BC0-AB15-4074-94CB-D3F0EBFD5F1C}" type="datetime1">
              <a:rPr lang="en-US" smtClean="0">
                <a:solidFill>
                  <a:prstClr val="white">
                    <a:tint val="75000"/>
                  </a:prstClr>
                </a:solidFill>
              </a:rPr>
              <a:t>11/17/2015</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7" name="Slide Number Placeholder 5"/>
          <p:cNvSpPr>
            <a:spLocks noGrp="1"/>
          </p:cNvSpPr>
          <p:nvPr>
            <p:ph type="sldNum" sz="quarter" idx="12"/>
          </p:nvPr>
        </p:nvSpPr>
        <p:spPr/>
        <p:txBody>
          <a:bodyPr/>
          <a:lstStyle>
            <a:lvl1pPr>
              <a:defRPr/>
            </a:lvl1pPr>
          </a:lstStyle>
          <a:p>
            <a:pPr>
              <a:defRPr/>
            </a:pPr>
            <a:fld id="{3D8EEEB6-8681-4B5B-B1F4-D573434B12B9}" type="slidenum">
              <a:rPr lang="en-AU" altLang="en-US"/>
              <a:pPr>
                <a:defRPr/>
              </a:pPr>
              <a:t>‹#›</a:t>
            </a:fld>
            <a:endParaRPr lang="en-AU" altLang="en-US"/>
          </a:p>
        </p:txBody>
      </p:sp>
    </p:spTree>
    <p:extLst>
      <p:ext uri="{BB962C8B-B14F-4D97-AF65-F5344CB8AC3E}">
        <p14:creationId xmlns:p14="http://schemas.microsoft.com/office/powerpoint/2010/main" val="19351532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8A7664F5-51A0-42BD-8DA2-63029E4E849A}" type="slidenum">
              <a:rPr lang="en-AU" altLang="en-US"/>
              <a:pPr>
                <a:defRPr/>
              </a:pPr>
              <a:t>‹#›</a:t>
            </a:fld>
            <a:endParaRPr lang="en-AU" altLang="en-US"/>
          </a:p>
        </p:txBody>
      </p:sp>
    </p:spTree>
    <p:extLst>
      <p:ext uri="{BB962C8B-B14F-4D97-AF65-F5344CB8AC3E}">
        <p14:creationId xmlns:p14="http://schemas.microsoft.com/office/powerpoint/2010/main" val="3780388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5398FDF9-3153-4B44-8F5F-55EFDA3E00AC}" type="slidenum">
              <a:rPr lang="en-AU" altLang="en-US"/>
              <a:pPr>
                <a:defRPr/>
              </a:pPr>
              <a:t>‹#›</a:t>
            </a:fld>
            <a:endParaRPr lang="en-AU" altLang="en-US"/>
          </a:p>
        </p:txBody>
      </p:sp>
    </p:spTree>
    <p:extLst>
      <p:ext uri="{BB962C8B-B14F-4D97-AF65-F5344CB8AC3E}">
        <p14:creationId xmlns:p14="http://schemas.microsoft.com/office/powerpoint/2010/main" val="3035614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8A3D3C54-DDD9-41AC-BC9D-89BD522DAE7D}" type="slidenum">
              <a:rPr lang="en-AU" altLang="en-US"/>
              <a:pPr>
                <a:defRPr/>
              </a:pPr>
              <a:t>‹#›</a:t>
            </a:fld>
            <a:endParaRPr lang="en-AU" altLang="en-US"/>
          </a:p>
        </p:txBody>
      </p:sp>
    </p:spTree>
    <p:extLst>
      <p:ext uri="{BB962C8B-B14F-4D97-AF65-F5344CB8AC3E}">
        <p14:creationId xmlns:p14="http://schemas.microsoft.com/office/powerpoint/2010/main" val="2157817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9BB938D3-8C30-4AED-82A5-5E28B814BE3D}" type="slidenum">
              <a:rPr lang="en-AU" altLang="en-US"/>
              <a:pPr>
                <a:defRPr/>
              </a:pPr>
              <a:t>‹#›</a:t>
            </a:fld>
            <a:endParaRPr lang="en-AU" altLang="en-US"/>
          </a:p>
        </p:txBody>
      </p:sp>
    </p:spTree>
    <p:extLst>
      <p:ext uri="{BB962C8B-B14F-4D97-AF65-F5344CB8AC3E}">
        <p14:creationId xmlns:p14="http://schemas.microsoft.com/office/powerpoint/2010/main" val="1292764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09600" y="1600201"/>
            <a:ext cx="10972800" cy="4525963"/>
          </a:xfrm>
        </p:spPr>
        <p:txBody>
          <a:bodyPr/>
          <a:lstStyle/>
          <a:p>
            <a:pPr lvl="0"/>
            <a:endParaRPr lang="en-AU" noProof="0"/>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5D1CE19F-0EF8-4E99-BEE9-F3FFA447BD20}" type="slidenum">
              <a:rPr lang="en-AU" altLang="en-US"/>
              <a:pPr>
                <a:defRPr/>
              </a:pPr>
              <a:t>‹#›</a:t>
            </a:fld>
            <a:endParaRPr lang="en-AU" altLang="en-US"/>
          </a:p>
        </p:txBody>
      </p:sp>
    </p:spTree>
    <p:extLst>
      <p:ext uri="{BB962C8B-B14F-4D97-AF65-F5344CB8AC3E}">
        <p14:creationId xmlns:p14="http://schemas.microsoft.com/office/powerpoint/2010/main" val="451361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609600" y="1600201"/>
            <a:ext cx="109728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609600" y="6243638"/>
            <a:ext cx="2844800" cy="457200"/>
          </a:xfrm>
        </p:spPr>
        <p:txBody>
          <a:bodyPr/>
          <a:lstStyle>
            <a:lvl1pPr>
              <a:defRPr/>
            </a:lvl1pPr>
          </a:lstStyle>
          <a:p>
            <a:pPr>
              <a:defRPr/>
            </a:pPr>
            <a:fld id="{91B76E30-71A7-43DD-9755-D438C05CA73B}" type="datetime1">
              <a:rPr lang="en-AU"/>
              <a:pPr>
                <a:defRPr/>
              </a:pPr>
              <a:t>17/11/2015</a:t>
            </a:fld>
            <a:endParaRPr lang="en-AU"/>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pPr>
              <a:defRPr/>
            </a:pPr>
            <a:fld id="{C29F3C07-831F-4736-9F13-414FE9FA17F3}" type="slidenum">
              <a:rPr lang="en-AU" altLang="en-US"/>
              <a:pPr>
                <a:defRPr/>
              </a:pPr>
              <a:t>‹#›</a:t>
            </a:fld>
            <a:endParaRPr lang="en-AU" altLang="en-US"/>
          </a:p>
        </p:txBody>
      </p:sp>
    </p:spTree>
    <p:extLst>
      <p:ext uri="{BB962C8B-B14F-4D97-AF65-F5344CB8AC3E}">
        <p14:creationId xmlns:p14="http://schemas.microsoft.com/office/powerpoint/2010/main" val="1940534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193AE768-03C4-4FA8-B9A8-A2722860A8FE}" type="slidenum">
              <a:rPr lang="en-AU" altLang="en-US"/>
              <a:pPr>
                <a:defRPr/>
              </a:pPr>
              <a:t>‹#›</a:t>
            </a:fld>
            <a:endParaRPr lang="en-AU" altLang="en-US"/>
          </a:p>
        </p:txBody>
      </p:sp>
    </p:spTree>
    <p:extLst>
      <p:ext uri="{BB962C8B-B14F-4D97-AF65-F5344CB8AC3E}">
        <p14:creationId xmlns:p14="http://schemas.microsoft.com/office/powerpoint/2010/main" val="1806703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DA862AC6-DAD9-4367-BE8A-13C7122CE410}" type="slidenum">
              <a:rPr lang="en-AU" altLang="en-US"/>
              <a:pPr>
                <a:defRPr/>
              </a:pPr>
              <a:t>‹#›</a:t>
            </a:fld>
            <a:endParaRPr lang="en-AU" altLang="en-US"/>
          </a:p>
        </p:txBody>
      </p:sp>
    </p:spTree>
    <p:extLst>
      <p:ext uri="{BB962C8B-B14F-4D97-AF65-F5344CB8AC3E}">
        <p14:creationId xmlns:p14="http://schemas.microsoft.com/office/powerpoint/2010/main" val="11843152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3F5CCD90-36F4-43C2-A3B2-F266278A5BD7}" type="slidenum">
              <a:rPr lang="en-AU" altLang="en-US"/>
              <a:pPr>
                <a:defRPr/>
              </a:pPr>
              <a:t>‹#›</a:t>
            </a:fld>
            <a:endParaRPr lang="en-AU" altLang="en-US"/>
          </a:p>
        </p:txBody>
      </p:sp>
    </p:spTree>
    <p:extLst>
      <p:ext uri="{BB962C8B-B14F-4D97-AF65-F5344CB8AC3E}">
        <p14:creationId xmlns:p14="http://schemas.microsoft.com/office/powerpoint/2010/main" val="11528021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FADA7BED-0ACA-4EE7-ABE8-4499A371A8A9}" type="slidenum">
              <a:rPr lang="en-AU" altLang="en-US"/>
              <a:pPr>
                <a:defRPr/>
              </a:pPr>
              <a:t>‹#›</a:t>
            </a:fld>
            <a:endParaRPr lang="en-AU" altLang="en-US"/>
          </a:p>
        </p:txBody>
      </p:sp>
    </p:spTree>
    <p:extLst>
      <p:ext uri="{BB962C8B-B14F-4D97-AF65-F5344CB8AC3E}">
        <p14:creationId xmlns:p14="http://schemas.microsoft.com/office/powerpoint/2010/main" val="161935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9F4CA3-27A2-4327-A571-2747CF735E69}" type="datetime1">
              <a:rPr lang="en-US" smtClean="0">
                <a:solidFill>
                  <a:prstClr val="white">
                    <a:tint val="75000"/>
                  </a:prstClr>
                </a:solidFill>
              </a:rPr>
              <a:t>11/17/2015</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AU">
                <a:solidFill>
                  <a:prstClr val="white">
                    <a:tint val="75000"/>
                  </a:prstClr>
                </a:solidFill>
              </a:rPr>
              <a:t>maureen.dollard@unisa.edu.au</a:t>
            </a:r>
          </a:p>
        </p:txBody>
      </p:sp>
      <p:sp>
        <p:nvSpPr>
          <p:cNvPr id="7" name="Slide Number Placeholder 5"/>
          <p:cNvSpPr>
            <a:spLocks noGrp="1"/>
          </p:cNvSpPr>
          <p:nvPr>
            <p:ph type="sldNum" sz="quarter" idx="12"/>
          </p:nvPr>
        </p:nvSpPr>
        <p:spPr/>
        <p:txBody>
          <a:bodyPr/>
          <a:lstStyle>
            <a:lvl1pPr>
              <a:defRPr/>
            </a:lvl1pPr>
          </a:lstStyle>
          <a:p>
            <a:pPr>
              <a:defRPr/>
            </a:pPr>
            <a:fld id="{13566F79-81FE-4BFE-ABCA-D9A923B52487}" type="slidenum">
              <a:rPr lang="en-AU" altLang="en-US"/>
              <a:pPr>
                <a:defRPr/>
              </a:pPr>
              <a:t>‹#›</a:t>
            </a:fld>
            <a:endParaRPr lang="en-AU" altLang="en-US"/>
          </a:p>
        </p:txBody>
      </p:sp>
    </p:spTree>
    <p:extLst>
      <p:ext uri="{BB962C8B-B14F-4D97-AF65-F5344CB8AC3E}">
        <p14:creationId xmlns:p14="http://schemas.microsoft.com/office/powerpoint/2010/main" val="25071388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8"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9" name="Slide Number Placeholder 5"/>
          <p:cNvSpPr>
            <a:spLocks noGrp="1"/>
          </p:cNvSpPr>
          <p:nvPr>
            <p:ph type="sldNum" sz="quarter" idx="12"/>
          </p:nvPr>
        </p:nvSpPr>
        <p:spPr/>
        <p:txBody>
          <a:bodyPr/>
          <a:lstStyle>
            <a:lvl1pPr>
              <a:defRPr/>
            </a:lvl1pPr>
          </a:lstStyle>
          <a:p>
            <a:pPr>
              <a:defRPr/>
            </a:pPr>
            <a:fld id="{F46D471C-DC1C-4BCF-99D8-05E3666CA0C6}" type="slidenum">
              <a:rPr lang="en-AU" altLang="en-US"/>
              <a:pPr>
                <a:defRPr/>
              </a:pPr>
              <a:t>‹#›</a:t>
            </a:fld>
            <a:endParaRPr lang="en-AU" altLang="en-US"/>
          </a:p>
        </p:txBody>
      </p:sp>
    </p:spTree>
    <p:extLst>
      <p:ext uri="{BB962C8B-B14F-4D97-AF65-F5344CB8AC3E}">
        <p14:creationId xmlns:p14="http://schemas.microsoft.com/office/powerpoint/2010/main" val="3622975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4"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5" name="Slide Number Placeholder 5"/>
          <p:cNvSpPr>
            <a:spLocks noGrp="1"/>
          </p:cNvSpPr>
          <p:nvPr>
            <p:ph type="sldNum" sz="quarter" idx="12"/>
          </p:nvPr>
        </p:nvSpPr>
        <p:spPr/>
        <p:txBody>
          <a:bodyPr/>
          <a:lstStyle>
            <a:lvl1pPr>
              <a:defRPr/>
            </a:lvl1pPr>
          </a:lstStyle>
          <a:p>
            <a:pPr>
              <a:defRPr/>
            </a:pPr>
            <a:fld id="{0624F190-6A10-49FA-8EDB-0A9E5B8461D5}" type="slidenum">
              <a:rPr lang="en-AU" altLang="en-US"/>
              <a:pPr>
                <a:defRPr/>
              </a:pPr>
              <a:t>‹#›</a:t>
            </a:fld>
            <a:endParaRPr lang="en-AU" altLang="en-US"/>
          </a:p>
        </p:txBody>
      </p:sp>
    </p:spTree>
    <p:extLst>
      <p:ext uri="{BB962C8B-B14F-4D97-AF65-F5344CB8AC3E}">
        <p14:creationId xmlns:p14="http://schemas.microsoft.com/office/powerpoint/2010/main" val="16420335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3"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4" name="Slide Number Placeholder 5"/>
          <p:cNvSpPr>
            <a:spLocks noGrp="1"/>
          </p:cNvSpPr>
          <p:nvPr>
            <p:ph type="sldNum" sz="quarter" idx="12"/>
          </p:nvPr>
        </p:nvSpPr>
        <p:spPr/>
        <p:txBody>
          <a:bodyPr/>
          <a:lstStyle>
            <a:lvl1pPr>
              <a:defRPr/>
            </a:lvl1pPr>
          </a:lstStyle>
          <a:p>
            <a:pPr>
              <a:defRPr/>
            </a:pPr>
            <a:fld id="{88653364-54F8-4A94-9904-6933FFD74842}" type="slidenum">
              <a:rPr lang="en-AU" altLang="en-US"/>
              <a:pPr>
                <a:defRPr/>
              </a:pPr>
              <a:t>‹#›</a:t>
            </a:fld>
            <a:endParaRPr lang="en-AU" altLang="en-US"/>
          </a:p>
        </p:txBody>
      </p:sp>
    </p:spTree>
    <p:extLst>
      <p:ext uri="{BB962C8B-B14F-4D97-AF65-F5344CB8AC3E}">
        <p14:creationId xmlns:p14="http://schemas.microsoft.com/office/powerpoint/2010/main" val="3608864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8A7664F5-51A0-42BD-8DA2-63029E4E849A}" type="slidenum">
              <a:rPr lang="en-AU" altLang="en-US"/>
              <a:pPr>
                <a:defRPr/>
              </a:pPr>
              <a:t>‹#›</a:t>
            </a:fld>
            <a:endParaRPr lang="en-AU" altLang="en-US"/>
          </a:p>
        </p:txBody>
      </p:sp>
    </p:spTree>
    <p:extLst>
      <p:ext uri="{BB962C8B-B14F-4D97-AF65-F5344CB8AC3E}">
        <p14:creationId xmlns:p14="http://schemas.microsoft.com/office/powerpoint/2010/main" val="4229536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5398FDF9-3153-4B44-8F5F-55EFDA3E00AC}" type="slidenum">
              <a:rPr lang="en-AU" altLang="en-US"/>
              <a:pPr>
                <a:defRPr/>
              </a:pPr>
              <a:t>‹#›</a:t>
            </a:fld>
            <a:endParaRPr lang="en-AU" altLang="en-US"/>
          </a:p>
        </p:txBody>
      </p:sp>
    </p:spTree>
    <p:extLst>
      <p:ext uri="{BB962C8B-B14F-4D97-AF65-F5344CB8AC3E}">
        <p14:creationId xmlns:p14="http://schemas.microsoft.com/office/powerpoint/2010/main" val="14685444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8A3D3C54-DDD9-41AC-BC9D-89BD522DAE7D}" type="slidenum">
              <a:rPr lang="en-AU" altLang="en-US"/>
              <a:pPr>
                <a:defRPr/>
              </a:pPr>
              <a:t>‹#›</a:t>
            </a:fld>
            <a:endParaRPr lang="en-AU" altLang="en-US"/>
          </a:p>
        </p:txBody>
      </p:sp>
    </p:spTree>
    <p:extLst>
      <p:ext uri="{BB962C8B-B14F-4D97-AF65-F5344CB8AC3E}">
        <p14:creationId xmlns:p14="http://schemas.microsoft.com/office/powerpoint/2010/main" val="292069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9BB938D3-8C30-4AED-82A5-5E28B814BE3D}" type="slidenum">
              <a:rPr lang="en-AU" altLang="en-US"/>
              <a:pPr>
                <a:defRPr/>
              </a:pPr>
              <a:t>‹#›</a:t>
            </a:fld>
            <a:endParaRPr lang="en-AU" altLang="en-US"/>
          </a:p>
        </p:txBody>
      </p:sp>
    </p:spTree>
    <p:extLst>
      <p:ext uri="{BB962C8B-B14F-4D97-AF65-F5344CB8AC3E}">
        <p14:creationId xmlns:p14="http://schemas.microsoft.com/office/powerpoint/2010/main" val="6499257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09600" y="1600201"/>
            <a:ext cx="10972800" cy="4525963"/>
          </a:xfrm>
        </p:spPr>
        <p:txBody>
          <a:bodyPr/>
          <a:lstStyle/>
          <a:p>
            <a:pPr lvl="0"/>
            <a:endParaRPr lang="en-AU" noProof="0"/>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5D1CE19F-0EF8-4E99-BEE9-F3FFA447BD20}" type="slidenum">
              <a:rPr lang="en-AU" altLang="en-US"/>
              <a:pPr>
                <a:defRPr/>
              </a:pPr>
              <a:t>‹#›</a:t>
            </a:fld>
            <a:endParaRPr lang="en-AU" altLang="en-US"/>
          </a:p>
        </p:txBody>
      </p:sp>
    </p:spTree>
    <p:extLst>
      <p:ext uri="{BB962C8B-B14F-4D97-AF65-F5344CB8AC3E}">
        <p14:creationId xmlns:p14="http://schemas.microsoft.com/office/powerpoint/2010/main" val="5119383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609600" y="1600201"/>
            <a:ext cx="109728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609600" y="6243638"/>
            <a:ext cx="2844800" cy="457200"/>
          </a:xfrm>
        </p:spPr>
        <p:txBody>
          <a:bodyPr/>
          <a:lstStyle>
            <a:lvl1pPr>
              <a:defRPr/>
            </a:lvl1pPr>
          </a:lstStyle>
          <a:p>
            <a:pPr>
              <a:defRPr/>
            </a:pPr>
            <a:fld id="{91B76E30-71A7-43DD-9755-D438C05CA73B}" type="datetime1">
              <a:rPr lang="en-AU"/>
              <a:pPr>
                <a:defRPr/>
              </a:pPr>
              <a:t>17/11/2015</a:t>
            </a:fld>
            <a:endParaRPr lang="en-AU"/>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pPr>
              <a:defRPr/>
            </a:pPr>
            <a:fld id="{C29F3C07-831F-4736-9F13-414FE9FA17F3}" type="slidenum">
              <a:rPr lang="en-AU" altLang="en-US"/>
              <a:pPr>
                <a:defRPr/>
              </a:pPr>
              <a:t>‹#›</a:t>
            </a:fld>
            <a:endParaRPr lang="en-AU" altLang="en-US"/>
          </a:p>
        </p:txBody>
      </p:sp>
    </p:spTree>
    <p:extLst>
      <p:ext uri="{BB962C8B-B14F-4D97-AF65-F5344CB8AC3E}">
        <p14:creationId xmlns:p14="http://schemas.microsoft.com/office/powerpoint/2010/main" val="42532655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2C3B22CA-0938-4767-A3E7-A411BAEF4E87}"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E8AD2A5-1843-48B9-8999-81855E2702F7}" type="slidenum">
              <a:rPr lang="en-AU" altLang="en-US"/>
              <a:pPr>
                <a:defRPr/>
              </a:pPr>
              <a:t>‹#›</a:t>
            </a:fld>
            <a:endParaRPr lang="en-AU" altLang="en-US"/>
          </a:p>
        </p:txBody>
      </p:sp>
    </p:spTree>
    <p:extLst>
      <p:ext uri="{BB962C8B-B14F-4D97-AF65-F5344CB8AC3E}">
        <p14:creationId xmlns:p14="http://schemas.microsoft.com/office/powerpoint/2010/main" val="252498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4.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5FAC3F6-D48B-4282-BC72-B89E7380E185}" type="datetime1">
              <a:rPr lang="en-US" smtClean="0">
                <a:solidFill>
                  <a:prstClr val="white">
                    <a:tint val="75000"/>
                  </a:prstClr>
                </a:solidFill>
              </a:rPr>
              <a:t>11/17/2015</a:t>
            </a:fld>
            <a:endParaRPr lang="en-AU">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AU">
                <a:solidFill>
                  <a:prstClr val="white">
                    <a:tint val="75000"/>
                  </a:prstClr>
                </a:solidFill>
              </a:rPr>
              <a:t>maureen.dollard@unisa.edu.au</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fontAlgn="base">
              <a:spcBef>
                <a:spcPct val="0"/>
              </a:spcBef>
              <a:spcAft>
                <a:spcPct val="0"/>
              </a:spcAft>
              <a:defRPr/>
            </a:pPr>
            <a:fld id="{F1656ACB-70F7-44B5-8AE0-C1CEB3391825}" type="slidenum">
              <a:rPr lang="en-AU" altLang="en-US">
                <a:cs typeface="Arial" panose="020B0604020202020204" pitchFamily="34" charset="0"/>
              </a:rPr>
              <a:pPr fontAlgn="base">
                <a:spcBef>
                  <a:spcPct val="0"/>
                </a:spcBef>
                <a:spcAft>
                  <a:spcPct val="0"/>
                </a:spcAft>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18847528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2A96C9AA-9FDF-4621-A7B7-8BA6C1E147ED}" type="datetimeFigureOut">
              <a:rPr lang="en-AU">
                <a:solidFill>
                  <a:prstClr val="black">
                    <a:lumMod val="50000"/>
                    <a:lumOff val="50000"/>
                  </a:prstClr>
                </a:solidFill>
              </a:rPr>
              <a:pPr>
                <a:defRPr/>
              </a:pPr>
              <a:t>17/11/2015</a:t>
            </a:fld>
            <a:endParaRPr lang="en-AU">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fontAlgn="base">
              <a:spcBef>
                <a:spcPct val="0"/>
              </a:spcBef>
              <a:spcAft>
                <a:spcPct val="0"/>
              </a:spcAft>
              <a:defRPr/>
            </a:pPr>
            <a:fld id="{0187AD7F-57E0-4008-AB4E-84CAF251B0EA}" type="slidenum">
              <a:rPr lang="en-AU" altLang="en-US">
                <a:cs typeface="Arial" panose="020B0604020202020204" pitchFamily="34" charset="0"/>
              </a:rPr>
              <a:pPr fontAlgn="base">
                <a:spcBef>
                  <a:spcPct val="0"/>
                </a:spcBef>
                <a:spcAft>
                  <a:spcPct val="0"/>
                </a:spcAft>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1548871031"/>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126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6B38921F-9D09-4008-B2F7-D9D8ED355FFD}" type="datetime1">
              <a:rPr lang="en-US"/>
              <a:pPr>
                <a:defRPr/>
              </a:pPr>
              <a:t>11/17/2015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a:t>maureen.dollard@unisa.edu.au</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mn-lt"/>
                <a:cs typeface="+mn-cs"/>
              </a:defRPr>
            </a:lvl1pPr>
          </a:lstStyle>
          <a:p>
            <a:pPr>
              <a:defRPr/>
            </a:pPr>
            <a:fld id="{E0111959-9A40-4142-8822-2607F4CA51FE}" type="slidenum">
              <a:rPr lang="en-AU"/>
              <a:pPr>
                <a:defRPr/>
              </a:pPr>
              <a:t>‹#›</a:t>
            </a:fld>
            <a:endParaRPr lang="en-AU"/>
          </a:p>
        </p:txBody>
      </p:sp>
    </p:spTree>
    <p:extLst>
      <p:ext uri="{BB962C8B-B14F-4D97-AF65-F5344CB8AC3E}">
        <p14:creationId xmlns:p14="http://schemas.microsoft.com/office/powerpoint/2010/main" val="1075182941"/>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B770-C19F-4BD7-B9BC-B71A467C4A5D}" type="datetimeFigureOut">
              <a:rPr lang="en-AU" smtClean="0">
                <a:solidFill>
                  <a:prstClr val="black">
                    <a:tint val="75000"/>
                  </a:prstClr>
                </a:solidFill>
              </a:rPr>
              <a:pPr/>
              <a:t>17/11/2015</a:t>
            </a:fld>
            <a:endParaRPr lang="en-AU">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5174637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fld id="{47310C7C-1397-4B2A-B353-D30454E825EF}" type="datetime1">
              <a:rPr lang="en-AU"/>
              <a:pPr>
                <a:defRPr/>
              </a:pPr>
              <a:t>17/11/2015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r>
              <a:rPr lang="en-AU"/>
              <a:t>maureen.dollard@unisa.edu.au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0BDAA660-426C-4897-B354-6AB0DA20E8AF}" type="slidenum">
              <a:rPr lang="en-AU" altLang="en-US">
                <a:cs typeface="Arial" panose="020B0604020202020204" pitchFamily="34" charset="0"/>
              </a:rPr>
              <a:pPr fontAlgn="base">
                <a:spcBef>
                  <a:spcPct val="0"/>
                </a:spcBef>
                <a:spcAft>
                  <a:spcPct val="0"/>
                </a:spcAft>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385835445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E6BDA66-BA50-4C9E-9D40-487576DD8B2A}" type="datetime1">
              <a:rPr lang="en-US" smtClean="0"/>
              <a:t>11/17/2015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AU" smtClean="0"/>
              <a:t>maureen.dollard@unisa.edu.au</a:t>
            </a: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679072AB-F97F-4319-92A6-0EC690013E50}" type="slidenum">
              <a:rPr lang="en-AU"/>
              <a:pPr>
                <a:defRPr/>
              </a:pPr>
              <a:t>‹#›</a:t>
            </a:fld>
            <a:endParaRPr lang="en-AU"/>
          </a:p>
        </p:txBody>
      </p:sp>
    </p:spTree>
    <p:extLst>
      <p:ext uri="{BB962C8B-B14F-4D97-AF65-F5344CB8AC3E}">
        <p14:creationId xmlns:p14="http://schemas.microsoft.com/office/powerpoint/2010/main" val="36483919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ABA5D2C5-47DA-4C30-B4F9-5ECB14174552}" type="datetime1">
              <a:rPr lang="en-US" smtClean="0"/>
              <a:t>11/17/2015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AU" smtClean="0"/>
              <a:t>maureen.dollard@unisa.edu.au</a:t>
            </a: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276FA22F-C28F-4FF9-88AB-6A2586348914}" type="slidenum">
              <a:rPr lang="en-AU"/>
              <a:pPr>
                <a:defRPr/>
              </a:pPr>
              <a:t>‹#›</a:t>
            </a:fld>
            <a:endParaRPr lang="en-AU"/>
          </a:p>
        </p:txBody>
      </p:sp>
    </p:spTree>
    <p:extLst>
      <p:ext uri="{BB962C8B-B14F-4D97-AF65-F5344CB8AC3E}">
        <p14:creationId xmlns:p14="http://schemas.microsoft.com/office/powerpoint/2010/main" val="23841222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F3298277-8134-4C7F-90D3-770930D6F594}" type="datetime1">
              <a:rPr lang="en-US" smtClean="0"/>
              <a:t>11/17/2015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smtClean="0"/>
              <a:t>maureen.dollard@unisa.edu.au</a:t>
            </a: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cs typeface="+mn-cs"/>
              </a:defRPr>
            </a:lvl1pPr>
          </a:lstStyle>
          <a:p>
            <a:pPr fontAlgn="base">
              <a:spcBef>
                <a:spcPct val="0"/>
              </a:spcBef>
              <a:spcAft>
                <a:spcPct val="0"/>
              </a:spcAft>
              <a:defRPr/>
            </a:pPr>
            <a:fld id="{39968AEC-90AB-4A4A-9EDA-B1A445BA5C6D}" type="slidenum">
              <a:rPr lang="en-AU" altLang="en-US"/>
              <a:pPr fontAlgn="base">
                <a:spcBef>
                  <a:spcPct val="0"/>
                </a:spcBef>
                <a:spcAft>
                  <a:spcPct val="0"/>
                </a:spcAft>
                <a:defRPr/>
              </a:pPr>
              <a:t>‹#›</a:t>
            </a:fld>
            <a:endParaRPr lang="en-AU" altLang="en-US"/>
          </a:p>
        </p:txBody>
      </p:sp>
    </p:spTree>
    <p:extLst>
      <p:ext uri="{BB962C8B-B14F-4D97-AF65-F5344CB8AC3E}">
        <p14:creationId xmlns:p14="http://schemas.microsoft.com/office/powerpoint/2010/main" val="1049337679"/>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defRPr/>
            </a:pPr>
            <a:fld id="{4C9F6632-8E46-4440-BC4F-E1CA766AA33C}" type="datetime1">
              <a:rPr lang="en-US" smtClean="0">
                <a:solidFill>
                  <a:srgbClr val="438086"/>
                </a:solidFill>
                <a:latin typeface="Arial" charset="0"/>
              </a:rPr>
              <a:t>11/17/2015</a:t>
            </a:fld>
            <a:endParaRPr lang="en-AU">
              <a:solidFill>
                <a:srgbClr val="438086"/>
              </a:solidFill>
              <a:latin typeface="Arial" charset="0"/>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defRPr/>
            </a:pPr>
            <a:r>
              <a:rPr lang="en-AU" smtClean="0">
                <a:solidFill>
                  <a:srgbClr val="438086"/>
                </a:solidFill>
                <a:latin typeface="Arial" charset="0"/>
              </a:rPr>
              <a:t>maureen.dollard@unisa.edu.au</a:t>
            </a:r>
            <a:endParaRPr lang="en-AU">
              <a:solidFill>
                <a:srgbClr val="438086"/>
              </a:solidFill>
              <a:latin typeface="Arial" charset="0"/>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FFEEAFBF-DF88-498D-BA5D-568F20F21EC9}" type="slidenum">
              <a:rPr lang="en-AU" smtClean="0">
                <a:latin typeface="Arial" charset="0"/>
              </a:rPr>
              <a:pPr fontAlgn="base">
                <a:spcBef>
                  <a:spcPct val="0"/>
                </a:spcBef>
                <a:spcAft>
                  <a:spcPct val="0"/>
                </a:spcAft>
                <a:defRPr/>
              </a:pPr>
              <a:t>‹#›</a:t>
            </a:fld>
            <a:endParaRPr lang="en-AU">
              <a:latin typeface="Arial" charset="0"/>
            </a:endParaRPr>
          </a:p>
        </p:txBody>
      </p:sp>
    </p:spTree>
    <p:extLst>
      <p:ext uri="{BB962C8B-B14F-4D97-AF65-F5344CB8AC3E}">
        <p14:creationId xmlns:p14="http://schemas.microsoft.com/office/powerpoint/2010/main" val="361228703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iming>
    <p:tnLst>
      <p:par>
        <p:cTn id="1" dur="indefinite" restart="never" nodeType="tmRoot"/>
      </p:par>
    </p:tnLst>
  </p:timing>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77956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6A859E0-E1FD-4478-B0DD-EB3181D617EF}" type="datetime1">
              <a:rPr lang="en-US" smtClean="0">
                <a:solidFill>
                  <a:prstClr val="black">
                    <a:tint val="75000"/>
                  </a:prstClr>
                </a:solidFill>
              </a:rPr>
              <a:t>11/17/2015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maureen.dollard@unisa.edu.au</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02872798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a:t>maureen.dollard@unisa.edu.au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fontAlgn="base">
              <a:spcBef>
                <a:spcPct val="0"/>
              </a:spcBef>
              <a:spcAft>
                <a:spcPct val="0"/>
              </a:spcAft>
              <a:defRPr/>
            </a:pPr>
            <a:fld id="{D4AC4842-C613-43D3-871B-E3AC5A2F2E59}" type="slidenum">
              <a:rPr lang="en-AU" altLang="en-US">
                <a:cs typeface="Arial" panose="020B0604020202020204" pitchFamily="34" charset="0"/>
              </a:rPr>
              <a:pPr fontAlgn="base">
                <a:spcBef>
                  <a:spcPct val="0"/>
                </a:spcBef>
                <a:spcAft>
                  <a:spcPct val="0"/>
                </a:spcAft>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2287720459"/>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82BD1DEB-E44D-43DB-A6D6-AE8A3B71C519}" type="datetime1">
              <a:rPr lang="en-AU"/>
              <a:pPr>
                <a:defRPr/>
              </a:pPr>
              <a:t>17/11/2015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a:t>maureen.dollard@unisa.edu.au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fontAlgn="base">
              <a:spcBef>
                <a:spcPct val="0"/>
              </a:spcBef>
              <a:spcAft>
                <a:spcPct val="0"/>
              </a:spcAft>
              <a:defRPr/>
            </a:pPr>
            <a:fld id="{D4AC4842-C613-43D3-871B-E3AC5A2F2E59}" type="slidenum">
              <a:rPr lang="en-AU" altLang="en-US">
                <a:cs typeface="Arial" panose="020B0604020202020204" pitchFamily="34" charset="0"/>
              </a:rPr>
              <a:pPr fontAlgn="base">
                <a:spcBef>
                  <a:spcPct val="0"/>
                </a:spcBef>
                <a:spcAft>
                  <a:spcPct val="0"/>
                </a:spcAft>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322899415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3" Type="http://schemas.openxmlformats.org/officeDocument/2006/relationships/hyperlink" Target="http://scholar.google.com.au/citations?view_op=view_citation&amp;hl=en&amp;user=J6oH3rgAAAAJ&amp;pagesize=100&amp;sortby=pubdate&amp;citation_for_view=J6oH3rgAAAAJ:WqliGbK-hY8C" TargetMode="External"/><Relationship Id="rId2" Type="http://schemas.openxmlformats.org/officeDocument/2006/relationships/hyperlink" Target="http://scholar.google.com.au/citations?view_op=view_citation&amp;hl=en&amp;user=J6oH3rgAAAAJ&amp;pagesize=100&amp;sortby=pubdate&amp;citation_for_view=J6oH3rgAAAAJ:LjlpjdlvIbIC" TargetMode="Externa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hyperlink" Target="http://scholar.google.com.au/citations?view_op=view_citation&amp;hl=en&amp;user=stnJr_8AAAAJ&amp;citation_for_view=stnJr_8AAAAJ:4TOpqqG69KYC" TargetMode="Externa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7.A5F8E5D0"/><Relationship Id="rId2" Type="http://schemas.openxmlformats.org/officeDocument/2006/relationships/hyperlink" Target="http://tinyurl.com/lunco7l" TargetMode="External"/><Relationship Id="rId1" Type="http://schemas.openxmlformats.org/officeDocument/2006/relationships/slideLayout" Target="../slideLayouts/slideLayout111.xml"/><Relationship Id="rId5" Type="http://schemas.openxmlformats.org/officeDocument/2006/relationships/hyperlink" Target="http://www.springer.com/psychology/personality+&amp;+social+psychology/book/978-94-017-8974-5" TargetMode="External"/><Relationship Id="rId4" Type="http://schemas.openxmlformats.org/officeDocument/2006/relationships/image" Target="../media/image8.A5F8E5D0"/></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0920" y="1342901"/>
            <a:ext cx="8208912" cy="2571768"/>
          </a:xfrm>
        </p:spPr>
        <p:txBody>
          <a:bodyPr>
            <a:normAutofit/>
          </a:bodyPr>
          <a:lstStyle/>
          <a:p>
            <a:pPr algn="ctr">
              <a:defRPr/>
            </a:pPr>
            <a:r>
              <a:rPr kumimoji="0" lang="en-AU" sz="4400" b="1" kern="1200" dirty="0" smtClean="0">
                <a:solidFill>
                  <a:srgbClr val="FFFF00"/>
                </a:solidFill>
                <a:effectLst/>
                <a:latin typeface="+mj-lt"/>
                <a:ea typeface="+mj-ea"/>
                <a:cs typeface="+mj-cs"/>
              </a:rPr>
              <a:t>The Broad Context of Psychosocial Risks at Work</a:t>
            </a:r>
            <a:r>
              <a:rPr kumimoji="0" lang="en-AU" sz="4400" kern="1200" dirty="0" smtClean="0">
                <a:solidFill>
                  <a:schemeClr val="bg1"/>
                </a:solidFill>
                <a:effectLst/>
                <a:latin typeface="+mj-lt"/>
                <a:ea typeface="+mj-ea"/>
                <a:cs typeface="+mj-cs"/>
              </a:rPr>
              <a:t/>
            </a:r>
            <a:br>
              <a:rPr kumimoji="0" lang="en-AU" sz="4400" kern="1200" dirty="0" smtClean="0">
                <a:solidFill>
                  <a:schemeClr val="bg1"/>
                </a:solidFill>
                <a:effectLst/>
                <a:latin typeface="+mj-lt"/>
                <a:ea typeface="+mj-ea"/>
                <a:cs typeface="+mj-cs"/>
              </a:rPr>
            </a:br>
            <a:r>
              <a:rPr lang="en-AU" dirty="0" smtClean="0"/>
              <a:t>	</a:t>
            </a:r>
            <a:endParaRPr lang="en-AU" dirty="0"/>
          </a:p>
        </p:txBody>
      </p:sp>
      <p:sp>
        <p:nvSpPr>
          <p:cNvPr id="19459" name="Subtitle 2"/>
          <p:cNvSpPr>
            <a:spLocks noGrp="1"/>
          </p:cNvSpPr>
          <p:nvPr>
            <p:ph type="subTitle" idx="1"/>
          </p:nvPr>
        </p:nvSpPr>
        <p:spPr>
          <a:xfrm>
            <a:off x="3790920" y="4645890"/>
            <a:ext cx="8401080" cy="1857388"/>
          </a:xfrm>
        </p:spPr>
        <p:txBody>
          <a:bodyPr>
            <a:normAutofit/>
          </a:bodyPr>
          <a:lstStyle/>
          <a:p>
            <a:pPr eaLnBrk="1" hangingPunct="1"/>
            <a:r>
              <a:rPr lang="en-US" sz="2600" b="1" dirty="0"/>
              <a:t>Professor Maureen Dollard</a:t>
            </a:r>
          </a:p>
          <a:p>
            <a:pPr eaLnBrk="1" hangingPunct="1"/>
            <a:r>
              <a:rPr lang="en-US" sz="2600" dirty="0"/>
              <a:t>Director of Asia Pacific Centre for Work Health &amp; </a:t>
            </a:r>
            <a:r>
              <a:rPr lang="en-US" sz="2600" dirty="0" smtClean="0"/>
              <a:t>Safety</a:t>
            </a:r>
            <a:endParaRPr lang="en-US" sz="2600" dirty="0"/>
          </a:p>
        </p:txBody>
      </p:sp>
      <p:sp>
        <p:nvSpPr>
          <p:cNvPr id="3" name="TextBox 2"/>
          <p:cNvSpPr txBox="1"/>
          <p:nvPr/>
        </p:nvSpPr>
        <p:spPr>
          <a:xfrm>
            <a:off x="4406900" y="5579948"/>
            <a:ext cx="7559537" cy="369332"/>
          </a:xfrm>
          <a:prstGeom prst="rect">
            <a:avLst/>
          </a:prstGeom>
          <a:noFill/>
        </p:spPr>
        <p:txBody>
          <a:bodyPr wrap="square" rtlCol="0">
            <a:spAutoFit/>
          </a:bodyPr>
          <a:lstStyle/>
          <a:p>
            <a:r>
              <a:rPr lang="en-AU" dirty="0" smtClean="0"/>
              <a:t>A World Health Organization Collaborating Centre in Occupational Health </a:t>
            </a:r>
            <a:endParaRPr lang="en-AU" dirty="0"/>
          </a:p>
        </p:txBody>
      </p:sp>
      <p:pic>
        <p:nvPicPr>
          <p:cNvPr id="4" name="Picture 3"/>
          <p:cNvPicPr>
            <a:picLocks noChangeAspect="1"/>
          </p:cNvPicPr>
          <p:nvPr/>
        </p:nvPicPr>
        <p:blipFill>
          <a:blip r:embed="rId2"/>
          <a:stretch>
            <a:fillRect/>
          </a:stretch>
        </p:blipFill>
        <p:spPr>
          <a:xfrm>
            <a:off x="-1112" y="3914669"/>
            <a:ext cx="3566469" cy="2743438"/>
          </a:xfrm>
          <a:prstGeom prst="rect">
            <a:avLst/>
          </a:prstGeom>
        </p:spPr>
      </p:pic>
      <p:pic>
        <p:nvPicPr>
          <p:cNvPr id="6" name="Picture 5"/>
          <p:cNvPicPr>
            <a:picLocks noChangeAspect="1"/>
          </p:cNvPicPr>
          <p:nvPr/>
        </p:nvPicPr>
        <p:blipFill>
          <a:blip r:embed="rId3"/>
          <a:stretch>
            <a:fillRect/>
          </a:stretch>
        </p:blipFill>
        <p:spPr>
          <a:xfrm>
            <a:off x="0" y="0"/>
            <a:ext cx="3443856" cy="1228416"/>
          </a:xfrm>
          <a:prstGeom prst="rect">
            <a:avLst/>
          </a:prstGeom>
          <a:solidFill>
            <a:schemeClr val="bg1"/>
          </a:solidFill>
        </p:spPr>
      </p:pic>
      <p:sp>
        <p:nvSpPr>
          <p:cNvPr id="8" name="Footer Placeholder 7"/>
          <p:cNvSpPr>
            <a:spLocks noGrp="1"/>
          </p:cNvSpPr>
          <p:nvPr>
            <p:ph type="ftr" sz="quarter" idx="11"/>
          </p:nvPr>
        </p:nvSpPr>
        <p:spPr/>
        <p:txBody>
          <a:bodyPr/>
          <a:lstStyle/>
          <a:p>
            <a:pPr>
              <a:defRPr/>
            </a:pPr>
            <a:r>
              <a:rPr lang="en-AU" smtClean="0">
                <a:solidFill>
                  <a:srgbClr val="438086"/>
                </a:solidFill>
              </a:rPr>
              <a:t>maureen.dollard@unisa.edu.au</a:t>
            </a:r>
            <a:endParaRPr lang="en-AU">
              <a:solidFill>
                <a:srgbClr val="438086"/>
              </a:solidFill>
            </a:endParaRPr>
          </a:p>
        </p:txBody>
      </p:sp>
      <p:sp>
        <p:nvSpPr>
          <p:cNvPr id="9" name="TextBox 8"/>
          <p:cNvSpPr txBox="1"/>
          <p:nvPr/>
        </p:nvSpPr>
        <p:spPr>
          <a:xfrm>
            <a:off x="7606748" y="6109252"/>
            <a:ext cx="3949148" cy="369332"/>
          </a:xfrm>
          <a:prstGeom prst="rect">
            <a:avLst/>
          </a:prstGeom>
          <a:noFill/>
        </p:spPr>
        <p:txBody>
          <a:bodyPr wrap="square" rtlCol="0">
            <a:spAutoFit/>
          </a:bodyPr>
          <a:lstStyle/>
          <a:p>
            <a:r>
              <a:rPr lang="en-AU" dirty="0" smtClean="0"/>
              <a:t>Keynote, Victoria Trades Hall, 2015</a:t>
            </a:r>
            <a:endParaRPr lang="en-AU" dirty="0"/>
          </a:p>
        </p:txBody>
      </p:sp>
    </p:spTree>
    <p:extLst>
      <p:ext uri="{BB962C8B-B14F-4D97-AF65-F5344CB8AC3E}">
        <p14:creationId xmlns:p14="http://schemas.microsoft.com/office/powerpoint/2010/main" val="8203141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52581" name="Line 8"/>
          <p:cNvSpPr>
            <a:spLocks noChangeShapeType="1"/>
          </p:cNvSpPr>
          <p:nvPr/>
        </p:nvSpPr>
        <p:spPr bwMode="auto">
          <a:xfrm>
            <a:off x="6317560" y="2763494"/>
            <a:ext cx="863600"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29699" name="Rectangle 3"/>
          <p:cNvSpPr>
            <a:spLocks noChangeArrowheads="1"/>
          </p:cNvSpPr>
          <p:nvPr/>
        </p:nvSpPr>
        <p:spPr bwMode="auto">
          <a:xfrm>
            <a:off x="1524000" y="764704"/>
            <a:ext cx="8229600"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defRPr/>
            </a:pPr>
            <a:r>
              <a:rPr lang="en-AU" sz="3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rebuchet MS" panose="020B0603020202020204" pitchFamily="34" charset="0"/>
                <a:cs typeface="Arial" panose="020B0604020202020204" pitchFamily="34" charset="0"/>
              </a:rPr>
              <a:t> the Evidence</a:t>
            </a:r>
            <a:endParaRPr lang="en-AU" sz="3200" dirty="0">
              <a:solidFill>
                <a:prstClr val="white"/>
              </a:solidFill>
              <a:latin typeface="Trebuchet MS" panose="020B0603020202020204" pitchFamily="34" charset="0"/>
              <a:cs typeface="Arial" panose="020B0604020202020204" pitchFamily="34" charset="0"/>
            </a:endParaRPr>
          </a:p>
        </p:txBody>
      </p:sp>
      <p:sp>
        <p:nvSpPr>
          <p:cNvPr id="152579" name="Rectangle 4"/>
          <p:cNvSpPr>
            <a:spLocks noChangeArrowheads="1"/>
          </p:cNvSpPr>
          <p:nvPr/>
        </p:nvSpPr>
        <p:spPr bwMode="auto">
          <a:xfrm>
            <a:off x="7391401" y="2420938"/>
            <a:ext cx="1223963" cy="792162"/>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Psych Distress</a:t>
            </a:r>
          </a:p>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Emotional Exhaustion </a:t>
            </a:r>
          </a:p>
        </p:txBody>
      </p:sp>
      <p:grpSp>
        <p:nvGrpSpPr>
          <p:cNvPr id="152580" name="Group 5"/>
          <p:cNvGrpSpPr>
            <a:grpSpLocks/>
          </p:cNvGrpSpPr>
          <p:nvPr/>
        </p:nvGrpSpPr>
        <p:grpSpPr bwMode="auto">
          <a:xfrm>
            <a:off x="5303839" y="2492375"/>
            <a:ext cx="1296987" cy="1873250"/>
            <a:chOff x="2064" y="1751"/>
            <a:chExt cx="817" cy="771"/>
          </a:xfrm>
        </p:grpSpPr>
        <p:sp>
          <p:nvSpPr>
            <p:cNvPr id="152591" name="Rectangle 6"/>
            <p:cNvSpPr>
              <a:spLocks noChangeArrowheads="1"/>
            </p:cNvSpPr>
            <p:nvPr/>
          </p:nvSpPr>
          <p:spPr bwMode="auto">
            <a:xfrm>
              <a:off x="2064" y="2250"/>
              <a:ext cx="817" cy="272"/>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Learning Possibility</a:t>
              </a:r>
            </a:p>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Decision Influence</a:t>
              </a:r>
            </a:p>
          </p:txBody>
        </p:sp>
        <p:sp>
          <p:nvSpPr>
            <p:cNvPr id="152592" name="Rectangle 7"/>
            <p:cNvSpPr>
              <a:spLocks noChangeArrowheads="1"/>
            </p:cNvSpPr>
            <p:nvPr/>
          </p:nvSpPr>
          <p:spPr bwMode="auto">
            <a:xfrm>
              <a:off x="2064" y="1751"/>
              <a:ext cx="817" cy="273"/>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Work Pressure</a:t>
              </a:r>
            </a:p>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Emotional Demands</a:t>
              </a:r>
            </a:p>
          </p:txBody>
        </p:sp>
      </p:grpSp>
      <p:sp>
        <p:nvSpPr>
          <p:cNvPr id="152582" name="Text Box 10"/>
          <p:cNvSpPr txBox="1">
            <a:spLocks noChangeArrowheads="1"/>
          </p:cNvSpPr>
          <p:nvPr/>
        </p:nvSpPr>
        <p:spPr bwMode="auto">
          <a:xfrm>
            <a:off x="4440238" y="32845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US" altLang="en-US" sz="1800">
              <a:solidFill>
                <a:prstClr val="white"/>
              </a:solidFill>
              <a:latin typeface="Arial" panose="020B0604020202020204" pitchFamily="34" charset="0"/>
              <a:cs typeface="Arial" panose="020B0604020202020204" pitchFamily="34" charset="0"/>
            </a:endParaRPr>
          </a:p>
        </p:txBody>
      </p:sp>
      <p:sp>
        <p:nvSpPr>
          <p:cNvPr id="152583" name="Rectangle 12"/>
          <p:cNvSpPr>
            <a:spLocks noChangeArrowheads="1"/>
          </p:cNvSpPr>
          <p:nvPr/>
        </p:nvSpPr>
        <p:spPr bwMode="auto">
          <a:xfrm>
            <a:off x="3143250" y="3141663"/>
            <a:ext cx="1296988" cy="576262"/>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School PSC</a:t>
            </a:r>
          </a:p>
        </p:txBody>
      </p:sp>
      <p:sp>
        <p:nvSpPr>
          <p:cNvPr id="152584" name="Rectangle 14"/>
          <p:cNvSpPr>
            <a:spLocks noChangeArrowheads="1"/>
          </p:cNvSpPr>
          <p:nvPr/>
        </p:nvSpPr>
        <p:spPr bwMode="auto">
          <a:xfrm>
            <a:off x="7535863" y="3789364"/>
            <a:ext cx="1223962" cy="719137"/>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AU" altLang="en-US" sz="1000">
                <a:solidFill>
                  <a:prstClr val="white"/>
                </a:solidFill>
                <a:latin typeface="Trebuchet MS" panose="020B0603020202020204" pitchFamily="34" charset="0"/>
                <a:cs typeface="Arial" panose="020B0604020202020204" pitchFamily="34" charset="0"/>
              </a:rPr>
              <a:t>Engagement </a:t>
            </a:r>
          </a:p>
        </p:txBody>
      </p:sp>
      <p:sp>
        <p:nvSpPr>
          <p:cNvPr id="152585" name="Line 17"/>
          <p:cNvSpPr>
            <a:spLocks noChangeShapeType="1"/>
          </p:cNvSpPr>
          <p:nvPr/>
        </p:nvSpPr>
        <p:spPr bwMode="auto">
          <a:xfrm>
            <a:off x="6600826" y="4149725"/>
            <a:ext cx="79057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52586" name="Line 24"/>
          <p:cNvSpPr>
            <a:spLocks noChangeShapeType="1"/>
          </p:cNvSpPr>
          <p:nvPr/>
        </p:nvSpPr>
        <p:spPr bwMode="auto">
          <a:xfrm flipV="1">
            <a:off x="4440238" y="2852739"/>
            <a:ext cx="792162" cy="7207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cxnSp>
        <p:nvCxnSpPr>
          <p:cNvPr id="24" name="Straight Arrow Connector 23"/>
          <p:cNvCxnSpPr>
            <a:stCxn id="152586" idx="0"/>
            <a:endCxn id="152591" idx="1"/>
          </p:cNvCxnSpPr>
          <p:nvPr/>
        </p:nvCxnSpPr>
        <p:spPr>
          <a:xfrm>
            <a:off x="4440238" y="3573463"/>
            <a:ext cx="863600" cy="4619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2588" name="TextBox 20"/>
          <p:cNvSpPr txBox="1">
            <a:spLocks noChangeArrowheads="1"/>
          </p:cNvSpPr>
          <p:nvPr/>
        </p:nvSpPr>
        <p:spPr bwMode="auto">
          <a:xfrm>
            <a:off x="2279651" y="4868863"/>
            <a:ext cx="61198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1800">
                <a:solidFill>
                  <a:prstClr val="black"/>
                </a:solidFill>
                <a:latin typeface="Arial" panose="020B0604020202020204" pitchFamily="34" charset="0"/>
                <a:cs typeface="Arial" panose="020B0604020202020204" pitchFamily="34" charset="0"/>
              </a:rPr>
              <a:t>Controls for Time 1 Dependent measures</a:t>
            </a:r>
          </a:p>
          <a:p>
            <a:pPr fontAlgn="base">
              <a:spcBef>
                <a:spcPct val="0"/>
              </a:spcBef>
              <a:spcAft>
                <a:spcPct val="0"/>
              </a:spcAft>
              <a:buFontTx/>
              <a:buNone/>
            </a:pPr>
            <a:endParaRPr lang="en-AU"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FontTx/>
              <a:buNone/>
            </a:pPr>
            <a:r>
              <a:rPr lang="en-AU" altLang="en-US" sz="1000">
                <a:solidFill>
                  <a:prstClr val="black"/>
                </a:solidFill>
                <a:latin typeface="Arial" panose="020B0604020202020204" pitchFamily="34" charset="0"/>
                <a:cs typeface="Arial" panose="020B0604020202020204" pitchFamily="34" charset="0"/>
              </a:rPr>
              <a:t>N = 262 Time1; N  = 196, Time 2</a:t>
            </a:r>
          </a:p>
          <a:p>
            <a:pPr fontAlgn="base">
              <a:spcBef>
                <a:spcPct val="0"/>
              </a:spcBef>
              <a:spcAft>
                <a:spcPct val="0"/>
              </a:spcAft>
              <a:buFontTx/>
              <a:buNone/>
            </a:pPr>
            <a:r>
              <a:rPr lang="en-AU" altLang="en-US" sz="1000">
                <a:solidFill>
                  <a:prstClr val="black"/>
                </a:solidFill>
                <a:latin typeface="Arial" panose="020B0604020202020204" pitchFamily="34" charset="0"/>
                <a:cs typeface="Arial" panose="020B0604020202020204" pitchFamily="34" charset="0"/>
              </a:rPr>
              <a:t>18 schools</a:t>
            </a:r>
          </a:p>
          <a:p>
            <a:pPr fontAlgn="base">
              <a:spcBef>
                <a:spcPct val="0"/>
              </a:spcBef>
              <a:spcAft>
                <a:spcPct val="0"/>
              </a:spcAft>
              <a:buFontTx/>
              <a:buNone/>
            </a:pPr>
            <a:endParaRPr lang="en-AU"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FontTx/>
              <a:buNone/>
            </a:pPr>
            <a:endParaRPr lang="en-AU"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FontTx/>
              <a:buNone/>
            </a:pPr>
            <a:endParaRPr lang="en-AU"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FontTx/>
              <a:buNone/>
            </a:pPr>
            <a:endParaRPr lang="en-AU" altLang="en-US" sz="1800">
              <a:solidFill>
                <a:prstClr val="black"/>
              </a:solidFill>
              <a:latin typeface="Arial" panose="020B0604020202020204" pitchFamily="34" charset="0"/>
              <a:cs typeface="Arial" panose="020B0604020202020204" pitchFamily="34" charset="0"/>
            </a:endParaRPr>
          </a:p>
        </p:txBody>
      </p:sp>
      <p:pic>
        <p:nvPicPr>
          <p:cNvPr id="15258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726" y="4886326"/>
            <a:ext cx="341947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424113" y="6308726"/>
            <a:ext cx="2895600" cy="365125"/>
          </a:xfrm>
        </p:spPr>
        <p:txBody>
          <a:bodyPr/>
          <a:lstStyle/>
          <a:p>
            <a:pPr>
              <a:defRPr/>
            </a:pPr>
            <a:r>
              <a:rPr lang="en-AU" dirty="0" smtClean="0">
                <a:solidFill>
                  <a:schemeClr val="bg1"/>
                </a:solidFill>
              </a:rPr>
              <a:t>maureen.dollard@unisa.edu.au</a:t>
            </a:r>
            <a:endParaRPr lang="en-AU" dirty="0">
              <a:solidFill>
                <a:schemeClr val="bg1"/>
              </a:solidFill>
            </a:endParaRPr>
          </a:p>
        </p:txBody>
      </p:sp>
    </p:spTree>
    <p:extLst>
      <p:ext uri="{BB962C8B-B14F-4D97-AF65-F5344CB8AC3E}">
        <p14:creationId xmlns:p14="http://schemas.microsoft.com/office/powerpoint/2010/main" val="334760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Arrow Connector 105"/>
          <p:cNvCxnSpPr/>
          <p:nvPr/>
        </p:nvCxnSpPr>
        <p:spPr>
          <a:xfrm>
            <a:off x="5735638" y="2255838"/>
            <a:ext cx="10080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56113" y="2659064"/>
            <a:ext cx="2303462" cy="15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48075" y="1944689"/>
            <a:ext cx="793750" cy="301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00376" y="2222500"/>
            <a:ext cx="1476375" cy="876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81176" y="1598613"/>
            <a:ext cx="2111375" cy="73501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Psychosocial Safety Climate T1</a:t>
            </a:r>
          </a:p>
        </p:txBody>
      </p:sp>
      <p:sp>
        <p:nvSpPr>
          <p:cNvPr id="97" name="Rectangle 96"/>
          <p:cNvSpPr/>
          <p:nvPr/>
        </p:nvSpPr>
        <p:spPr>
          <a:xfrm>
            <a:off x="2820989" y="3959226"/>
            <a:ext cx="1042987" cy="5048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Sample T1 </a:t>
            </a:r>
          </a:p>
          <a:p>
            <a:pPr algn="ctr">
              <a:defRPr/>
            </a:pPr>
            <a:r>
              <a:rPr lang="en-AU" sz="1200" b="1" dirty="0">
                <a:solidFill>
                  <a:prstClr val="white"/>
                </a:solidFill>
              </a:rPr>
              <a:t>(N = 202)</a:t>
            </a:r>
          </a:p>
        </p:txBody>
      </p:sp>
      <p:sp>
        <p:nvSpPr>
          <p:cNvPr id="98" name="Rectangle 97"/>
          <p:cNvSpPr/>
          <p:nvPr/>
        </p:nvSpPr>
        <p:spPr>
          <a:xfrm>
            <a:off x="3873500" y="3959225"/>
            <a:ext cx="1042988" cy="503238"/>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Sample T2</a:t>
            </a:r>
          </a:p>
          <a:p>
            <a:pPr algn="ctr">
              <a:defRPr/>
            </a:pPr>
            <a:r>
              <a:rPr lang="en-AU" sz="1200" b="1" dirty="0">
                <a:solidFill>
                  <a:prstClr val="white"/>
                </a:solidFill>
              </a:rPr>
              <a:t>(N = 163)</a:t>
            </a:r>
          </a:p>
        </p:txBody>
      </p:sp>
      <p:sp>
        <p:nvSpPr>
          <p:cNvPr id="15" name="Rectangle 14"/>
          <p:cNvSpPr/>
          <p:nvPr/>
        </p:nvSpPr>
        <p:spPr>
          <a:xfrm>
            <a:off x="4444351" y="2507529"/>
            <a:ext cx="1750574" cy="323168"/>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Job control T2</a:t>
            </a:r>
          </a:p>
        </p:txBody>
      </p:sp>
      <p:sp>
        <p:nvSpPr>
          <p:cNvPr id="39" name="Rectangle 38"/>
          <p:cNvSpPr/>
          <p:nvPr/>
        </p:nvSpPr>
        <p:spPr>
          <a:xfrm>
            <a:off x="4441299" y="2083715"/>
            <a:ext cx="1750573" cy="325343"/>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Workload T2</a:t>
            </a:r>
          </a:p>
        </p:txBody>
      </p:sp>
      <p:sp>
        <p:nvSpPr>
          <p:cNvPr id="76" name="Rectangle 75"/>
          <p:cNvSpPr/>
          <p:nvPr/>
        </p:nvSpPr>
        <p:spPr>
          <a:xfrm>
            <a:off x="6743643" y="2089302"/>
            <a:ext cx="1944644" cy="331587"/>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Emotional exhaustion T2</a:t>
            </a:r>
          </a:p>
        </p:txBody>
      </p:sp>
      <p:sp>
        <p:nvSpPr>
          <p:cNvPr id="77" name="Rectangle 76"/>
          <p:cNvSpPr/>
          <p:nvPr/>
        </p:nvSpPr>
        <p:spPr>
          <a:xfrm>
            <a:off x="6743643" y="2495074"/>
            <a:ext cx="1944645" cy="323168"/>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Psychological distress T2</a:t>
            </a:r>
          </a:p>
        </p:txBody>
      </p:sp>
      <p:sp>
        <p:nvSpPr>
          <p:cNvPr id="69" name="TextBox 68"/>
          <p:cNvSpPr txBox="1"/>
          <p:nvPr/>
        </p:nvSpPr>
        <p:spPr>
          <a:xfrm>
            <a:off x="2036763" y="4868864"/>
            <a:ext cx="4564062" cy="738187"/>
          </a:xfrm>
          <a:prstGeom prst="rect">
            <a:avLst/>
          </a:prstGeom>
          <a:noFill/>
        </p:spPr>
        <p:txBody>
          <a:bodyPr>
            <a:spAutoFit/>
          </a:bodyPr>
          <a:lstStyle/>
          <a:p>
            <a:pPr marL="285750" indent="-104775" fontAlgn="base">
              <a:spcBef>
                <a:spcPct val="0"/>
              </a:spcBef>
              <a:spcAft>
                <a:spcPct val="0"/>
              </a:spcAft>
              <a:buFont typeface="Arial" pitchFamily="34" charset="0"/>
              <a:buChar char="•"/>
              <a:defRPr/>
            </a:pPr>
            <a:r>
              <a:rPr lang="en-AU" sz="1200" dirty="0">
                <a:solidFill>
                  <a:prstClr val="white"/>
                </a:solidFill>
                <a:latin typeface="Arial" charset="0"/>
                <a:cs typeface="Arial" charset="0"/>
              </a:rPr>
              <a:t>Independent samples matched by work unit (</a:t>
            </a:r>
            <a:r>
              <a:rPr lang="en-AU" sz="1200" i="1" dirty="0">
                <a:solidFill>
                  <a:prstClr val="white"/>
                </a:solidFill>
                <a:latin typeface="Arial" charset="0"/>
                <a:cs typeface="Arial" charset="0"/>
              </a:rPr>
              <a:t>N</a:t>
            </a:r>
            <a:r>
              <a:rPr lang="en-AU" sz="1200" dirty="0">
                <a:solidFill>
                  <a:prstClr val="white"/>
                </a:solidFill>
                <a:latin typeface="Arial" charset="0"/>
                <a:cs typeface="Arial" charset="0"/>
              </a:rPr>
              <a:t> = 48)</a:t>
            </a:r>
          </a:p>
          <a:p>
            <a:pPr marL="285750" indent="-104775" fontAlgn="base">
              <a:spcBef>
                <a:spcPct val="0"/>
              </a:spcBef>
              <a:spcAft>
                <a:spcPct val="0"/>
              </a:spcAft>
              <a:buFont typeface="Arial" pitchFamily="34" charset="0"/>
              <a:buChar char="•"/>
              <a:defRPr/>
            </a:pPr>
            <a:r>
              <a:rPr lang="en-AU" sz="1200" dirty="0">
                <a:solidFill>
                  <a:prstClr val="white"/>
                </a:solidFill>
                <a:latin typeface="Arial" charset="0"/>
                <a:cs typeface="Arial" charset="0"/>
              </a:rPr>
              <a:t>Time 1 </a:t>
            </a:r>
            <a:r>
              <a:rPr lang="en-AU" sz="1200" dirty="0">
                <a:solidFill>
                  <a:prstClr val="white"/>
                </a:solidFill>
                <a:latin typeface="Arial" charset="0"/>
                <a:cs typeface="Arial" charset="0"/>
                <a:sym typeface="Wingdings" pitchFamily="2" charset="2"/>
              </a:rPr>
              <a:t> Time 2</a:t>
            </a:r>
            <a:r>
              <a:rPr lang="en-AU" sz="1200" dirty="0">
                <a:solidFill>
                  <a:prstClr val="white"/>
                </a:solidFill>
                <a:latin typeface="Arial" charset="0"/>
                <a:cs typeface="Arial" charset="0"/>
              </a:rPr>
              <a:t> 24 months</a:t>
            </a:r>
          </a:p>
          <a:p>
            <a:pPr fontAlgn="base">
              <a:spcBef>
                <a:spcPct val="0"/>
              </a:spcBef>
              <a:spcAft>
                <a:spcPct val="0"/>
              </a:spcAft>
              <a:defRPr/>
            </a:pPr>
            <a:r>
              <a:rPr lang="en-AU" b="1" dirty="0">
                <a:solidFill>
                  <a:prstClr val="white"/>
                </a:solidFill>
                <a:latin typeface="Arial" charset="0"/>
                <a:cs typeface="Arial" charset="0"/>
              </a:rPr>
              <a:t>Main effects and mediation model </a:t>
            </a:r>
          </a:p>
        </p:txBody>
      </p:sp>
      <p:sp>
        <p:nvSpPr>
          <p:cNvPr id="153622" name="TextBox 11"/>
          <p:cNvSpPr txBox="1">
            <a:spLocks noChangeArrowheads="1"/>
          </p:cNvSpPr>
          <p:nvPr/>
        </p:nvSpPr>
        <p:spPr bwMode="auto">
          <a:xfrm>
            <a:off x="6407150" y="3497264"/>
            <a:ext cx="2713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1800">
                <a:solidFill>
                  <a:srgbClr val="FFFFFF"/>
                </a:solidFill>
                <a:latin typeface="Arial" panose="020B0604020202020204" pitchFamily="34" charset="0"/>
                <a:cs typeface="Arial" panose="020B0604020202020204" pitchFamily="34" charset="0"/>
              </a:rPr>
              <a:t>Between-groups Effects</a:t>
            </a:r>
          </a:p>
        </p:txBody>
      </p:sp>
      <p:sp>
        <p:nvSpPr>
          <p:cNvPr id="29" name="Rectangle 28"/>
          <p:cNvSpPr/>
          <p:nvPr/>
        </p:nvSpPr>
        <p:spPr>
          <a:xfrm>
            <a:off x="4455731" y="2921848"/>
            <a:ext cx="1750574" cy="323165"/>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white"/>
                </a:solidFill>
              </a:rPr>
              <a:t>Supervisor support T2</a:t>
            </a:r>
          </a:p>
        </p:txBody>
      </p:sp>
      <p:cxnSp>
        <p:nvCxnSpPr>
          <p:cNvPr id="44" name="Straight Arrow Connector 43"/>
          <p:cNvCxnSpPr>
            <a:stCxn id="8" idx="5"/>
          </p:cNvCxnSpPr>
          <p:nvPr/>
        </p:nvCxnSpPr>
        <p:spPr>
          <a:xfrm>
            <a:off x="3582988" y="2225676"/>
            <a:ext cx="862012" cy="442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3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9604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AU"/>
              <a:t>maureen.dollard@unisa.edu.au ©</a:t>
            </a:r>
          </a:p>
        </p:txBody>
      </p:sp>
      <p:pic>
        <p:nvPicPr>
          <p:cNvPr id="1536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6026" y="506415"/>
            <a:ext cx="5319713" cy="183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337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4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706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634" y="1011705"/>
            <a:ext cx="10734261" cy="160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Box 3"/>
          <p:cNvSpPr txBox="1">
            <a:spLocks noChangeArrowheads="1"/>
          </p:cNvSpPr>
          <p:nvPr/>
        </p:nvSpPr>
        <p:spPr bwMode="auto">
          <a:xfrm>
            <a:off x="501237" y="3940314"/>
            <a:ext cx="59039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n-AU" altLang="en-US" sz="1800" dirty="0" smtClean="0">
                <a:solidFill>
                  <a:srgbClr val="FF0000"/>
                </a:solidFill>
                <a:latin typeface="Trebuchet MS" panose="020B0603020202020204" pitchFamily="34" charset="0"/>
                <a:cs typeface="Arial" panose="020B0604020202020204" pitchFamily="34" charset="0"/>
              </a:rPr>
              <a:t>PSC Standards</a:t>
            </a:r>
            <a:endParaRPr lang="en-AU" altLang="en-US" sz="1800" dirty="0">
              <a:solidFill>
                <a:srgbClr val="FF0000"/>
              </a:solidFill>
              <a:latin typeface="Trebuchet MS" panose="020B0603020202020204" pitchFamily="34" charset="0"/>
              <a:cs typeface="Arial" panose="020B0604020202020204" pitchFamily="34" charset="0"/>
            </a:endParaRPr>
          </a:p>
          <a:p>
            <a:pPr eaLnBrk="0" fontAlgn="base" hangingPunct="0">
              <a:spcBef>
                <a:spcPct val="0"/>
              </a:spcBef>
              <a:spcAft>
                <a:spcPct val="0"/>
              </a:spcAft>
              <a:buFontTx/>
              <a:buNone/>
              <a:defRPr/>
            </a:pPr>
            <a:endParaRPr lang="en-AU" altLang="en-US" sz="1800" dirty="0">
              <a:solidFill>
                <a:srgbClr val="FF0000"/>
              </a:solidFill>
              <a:latin typeface="Trebuchet MS" panose="020B0603020202020204" pitchFamily="34" charset="0"/>
              <a:cs typeface="Arial" panose="020B0604020202020204" pitchFamily="34" charset="0"/>
            </a:endParaRPr>
          </a:p>
          <a:p>
            <a:pPr eaLnBrk="0" fontAlgn="base" hangingPunct="0">
              <a:spcBef>
                <a:spcPct val="0"/>
              </a:spcBef>
              <a:spcAft>
                <a:spcPct val="0"/>
              </a:spcAft>
              <a:buFontTx/>
              <a:buNone/>
              <a:defRPr/>
            </a:pPr>
            <a:endParaRPr lang="en-AU" altLang="en-US" sz="1800" dirty="0">
              <a:solidFill>
                <a:srgbClr val="FF0000"/>
              </a:solidFill>
              <a:latin typeface="Trebuchet MS" panose="020B0603020202020204" pitchFamily="34" charset="0"/>
              <a:cs typeface="Arial" panose="020B0604020202020204" pitchFamily="34" charset="0"/>
            </a:endParaRPr>
          </a:p>
          <a:p>
            <a:pPr eaLnBrk="0" fontAlgn="base" hangingPunct="0">
              <a:spcBef>
                <a:spcPct val="0"/>
              </a:spcBef>
              <a:spcAft>
                <a:spcPct val="0"/>
              </a:spcAft>
              <a:buFontTx/>
              <a:buNone/>
              <a:defRPr/>
            </a:pPr>
            <a:r>
              <a:rPr lang="en-AU" altLang="en-US" sz="1800" dirty="0">
                <a:solidFill>
                  <a:srgbClr val="1F497D">
                    <a:lumMod val="50000"/>
                  </a:srgbClr>
                </a:solidFill>
                <a:latin typeface="Trebuchet MS" panose="020B0603020202020204" pitchFamily="34" charset="0"/>
                <a:cs typeface="Arial" panose="020B0604020202020204" pitchFamily="34" charset="0"/>
              </a:rPr>
              <a:t>PSC </a:t>
            </a:r>
            <a:r>
              <a:rPr lang="en-AU" altLang="en-US" sz="1800" dirty="0" smtClean="0">
                <a:solidFill>
                  <a:srgbClr val="1F497D">
                    <a:lumMod val="50000"/>
                  </a:srgbClr>
                </a:solidFill>
                <a:latin typeface="Trebuchet MS" panose="020B0603020202020204" pitchFamily="34" charset="0"/>
                <a:cs typeface="Arial" panose="020B0604020202020204" pitchFamily="34" charset="0"/>
              </a:rPr>
              <a:t>		range </a:t>
            </a:r>
            <a:r>
              <a:rPr lang="en-AU" altLang="en-US" sz="1800" dirty="0">
                <a:solidFill>
                  <a:srgbClr val="1F497D">
                    <a:lumMod val="50000"/>
                  </a:srgbClr>
                </a:solidFill>
                <a:latin typeface="Trebuchet MS" panose="020B0603020202020204" pitchFamily="34" charset="0"/>
                <a:cs typeface="Arial" panose="020B0604020202020204" pitchFamily="34" charset="0"/>
              </a:rPr>
              <a:t>12 – 60</a:t>
            </a:r>
          </a:p>
          <a:p>
            <a:pPr eaLnBrk="0" fontAlgn="base" hangingPunct="0">
              <a:spcBef>
                <a:spcPct val="0"/>
              </a:spcBef>
              <a:spcAft>
                <a:spcPct val="0"/>
              </a:spcAft>
              <a:buFontTx/>
              <a:buNone/>
              <a:defRPr/>
            </a:pPr>
            <a:endParaRPr lang="en-AU" altLang="en-US" sz="1800" dirty="0">
              <a:solidFill>
                <a:srgbClr val="1F497D">
                  <a:lumMod val="50000"/>
                </a:srgbClr>
              </a:solidFill>
              <a:latin typeface="Trebuchet MS" panose="020B0603020202020204" pitchFamily="34" charset="0"/>
              <a:cs typeface="Arial" panose="020B0604020202020204" pitchFamily="34" charset="0"/>
            </a:endParaRPr>
          </a:p>
          <a:p>
            <a:pPr eaLnBrk="0" fontAlgn="base" hangingPunct="0">
              <a:spcBef>
                <a:spcPct val="0"/>
              </a:spcBef>
              <a:spcAft>
                <a:spcPct val="0"/>
              </a:spcAft>
              <a:buFontTx/>
              <a:buNone/>
              <a:defRPr/>
            </a:pPr>
            <a:r>
              <a:rPr lang="en-AU" altLang="en-US" sz="1800" dirty="0">
                <a:solidFill>
                  <a:srgbClr val="1F497D">
                    <a:lumMod val="50000"/>
                  </a:srgbClr>
                </a:solidFill>
                <a:latin typeface="Trebuchet MS" panose="020B0603020202020204" pitchFamily="34" charset="0"/>
                <a:cs typeface="Arial" panose="020B0604020202020204" pitchFamily="34" charset="0"/>
              </a:rPr>
              <a:t>Low risk PSC </a:t>
            </a:r>
            <a:r>
              <a:rPr lang="en-AU" altLang="en-US" sz="1800" dirty="0" smtClean="0">
                <a:solidFill>
                  <a:srgbClr val="1F497D">
                    <a:lumMod val="50000"/>
                  </a:srgbClr>
                </a:solidFill>
                <a:latin typeface="Trebuchet MS" panose="020B0603020202020204" pitchFamily="34" charset="0"/>
                <a:cs typeface="Arial" panose="020B0604020202020204" pitchFamily="34" charset="0"/>
              </a:rPr>
              <a:t>	41 </a:t>
            </a:r>
            <a:r>
              <a:rPr lang="en-AU" altLang="en-US" sz="1800" dirty="0">
                <a:solidFill>
                  <a:srgbClr val="1F497D">
                    <a:lumMod val="50000"/>
                  </a:srgbClr>
                </a:solidFill>
                <a:latin typeface="Trebuchet MS" panose="020B0603020202020204" pitchFamily="34" charset="0"/>
                <a:cs typeface="Arial" panose="020B0604020202020204" pitchFamily="34" charset="0"/>
              </a:rPr>
              <a:t>or </a:t>
            </a:r>
            <a:r>
              <a:rPr lang="en-AU" altLang="en-US" sz="1800" dirty="0" smtClean="0">
                <a:solidFill>
                  <a:srgbClr val="1F497D">
                    <a:lumMod val="50000"/>
                  </a:srgbClr>
                </a:solidFill>
                <a:latin typeface="Trebuchet MS" panose="020B0603020202020204" pitchFamily="34" charset="0"/>
                <a:cs typeface="Arial" panose="020B0604020202020204" pitchFamily="34" charset="0"/>
              </a:rPr>
              <a:t>above</a:t>
            </a:r>
          </a:p>
          <a:p>
            <a:pPr eaLnBrk="0" fontAlgn="base" hangingPunct="0">
              <a:spcBef>
                <a:spcPct val="0"/>
              </a:spcBef>
              <a:spcAft>
                <a:spcPct val="0"/>
              </a:spcAft>
              <a:buFontTx/>
              <a:buNone/>
              <a:defRPr/>
            </a:pPr>
            <a:r>
              <a:rPr lang="en-AU" altLang="en-US" sz="1800" dirty="0" smtClean="0">
                <a:solidFill>
                  <a:srgbClr val="1F497D">
                    <a:lumMod val="50000"/>
                  </a:srgbClr>
                </a:solidFill>
                <a:latin typeface="Trebuchet MS" panose="020B0603020202020204" pitchFamily="34" charset="0"/>
                <a:cs typeface="Arial" panose="020B0604020202020204" pitchFamily="34" charset="0"/>
              </a:rPr>
              <a:t>Medium risk PSC 	38-40</a:t>
            </a:r>
          </a:p>
          <a:p>
            <a:pPr eaLnBrk="0" fontAlgn="base" hangingPunct="0">
              <a:spcBef>
                <a:spcPct val="0"/>
              </a:spcBef>
              <a:spcAft>
                <a:spcPct val="0"/>
              </a:spcAft>
              <a:buFontTx/>
              <a:buNone/>
              <a:defRPr/>
            </a:pPr>
            <a:r>
              <a:rPr lang="en-AU" altLang="en-US" sz="1800" dirty="0" smtClean="0">
                <a:solidFill>
                  <a:srgbClr val="1F497D">
                    <a:lumMod val="50000"/>
                  </a:srgbClr>
                </a:solidFill>
                <a:latin typeface="Trebuchet MS" panose="020B0603020202020204" pitchFamily="34" charset="0"/>
                <a:cs typeface="Arial" panose="020B0604020202020204" pitchFamily="34" charset="0"/>
              </a:rPr>
              <a:t>High </a:t>
            </a:r>
            <a:r>
              <a:rPr lang="en-AU" altLang="en-US" sz="1800" dirty="0">
                <a:solidFill>
                  <a:srgbClr val="1F497D">
                    <a:lumMod val="50000"/>
                  </a:srgbClr>
                </a:solidFill>
                <a:latin typeface="Trebuchet MS" panose="020B0603020202020204" pitchFamily="34" charset="0"/>
                <a:cs typeface="Arial" panose="020B0604020202020204" pitchFamily="34" charset="0"/>
              </a:rPr>
              <a:t>risk PSC </a:t>
            </a:r>
            <a:r>
              <a:rPr lang="en-AU" altLang="en-US" sz="1800" dirty="0" smtClean="0">
                <a:solidFill>
                  <a:srgbClr val="1F497D">
                    <a:lumMod val="50000"/>
                  </a:srgbClr>
                </a:solidFill>
                <a:latin typeface="Trebuchet MS" panose="020B0603020202020204" pitchFamily="34" charset="0"/>
                <a:cs typeface="Arial" panose="020B0604020202020204" pitchFamily="34" charset="0"/>
              </a:rPr>
              <a:t>	37 </a:t>
            </a:r>
            <a:r>
              <a:rPr lang="en-AU" altLang="en-US" sz="1800" dirty="0">
                <a:solidFill>
                  <a:srgbClr val="1F497D">
                    <a:lumMod val="50000"/>
                  </a:srgbClr>
                </a:solidFill>
                <a:latin typeface="Trebuchet MS" panose="020B0603020202020204" pitchFamily="34" charset="0"/>
                <a:cs typeface="Arial" panose="020B0604020202020204" pitchFamily="34" charset="0"/>
              </a:rPr>
              <a:t>or below      (35% of respondents)</a:t>
            </a:r>
          </a:p>
        </p:txBody>
      </p:sp>
      <p:pic>
        <p:nvPicPr>
          <p:cNvPr id="706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2765" y="3141371"/>
            <a:ext cx="4593508" cy="7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solidFill>
                  <a:prstClr val="white">
                    <a:tint val="75000"/>
                  </a:prstClr>
                </a:solidFill>
              </a:rPr>
              <a:t>maureen.dollard@unisa.edu.au</a:t>
            </a:r>
            <a:endParaRPr lang="en-AU">
              <a:solidFill>
                <a:prstClr val="white">
                  <a:tint val="75000"/>
                </a:prstClr>
              </a:solidFill>
            </a:endParaRPr>
          </a:p>
        </p:txBody>
      </p:sp>
    </p:spTree>
    <p:extLst>
      <p:ext uri="{BB962C8B-B14F-4D97-AF65-F5344CB8AC3E}">
        <p14:creationId xmlns:p14="http://schemas.microsoft.com/office/powerpoint/2010/main" val="325481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869573" y="1292366"/>
            <a:ext cx="3992357" cy="911418"/>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AUD 2.4 billion p.a.</a:t>
            </a:r>
            <a:endParaRPr lang="en-A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ubtitle 2"/>
          <p:cNvSpPr txBox="1">
            <a:spLocks/>
          </p:cNvSpPr>
          <p:nvPr/>
        </p:nvSpPr>
        <p:spPr>
          <a:xfrm>
            <a:off x="294862" y="2009802"/>
            <a:ext cx="7574711" cy="1617271"/>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Cost of low PSC via presenteeism:</a:t>
            </a:r>
            <a:endParaRPr lang="en-A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ubtitle 2"/>
          <p:cNvSpPr txBox="1">
            <a:spLocks/>
          </p:cNvSpPr>
          <p:nvPr/>
        </p:nvSpPr>
        <p:spPr>
          <a:xfrm>
            <a:off x="7869573" y="2009802"/>
            <a:ext cx="3992357" cy="911418"/>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AUD 3.6 billion p.a.</a:t>
            </a:r>
            <a:endParaRPr lang="en-A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Subtitle 2"/>
          <p:cNvSpPr txBox="1">
            <a:spLocks/>
          </p:cNvSpPr>
          <p:nvPr/>
        </p:nvSpPr>
        <p:spPr>
          <a:xfrm>
            <a:off x="294862" y="2727238"/>
            <a:ext cx="7574711" cy="1617271"/>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smtClean="0">
                <a:solidFill>
                  <a:prstClr val="black"/>
                </a:solidFill>
                <a:latin typeface="Segoe UI Semibold" panose="020B0702040204020203" pitchFamily="34" charset="0"/>
                <a:ea typeface="Segoe UI" panose="020B0502040204020203" pitchFamily="34" charset="0"/>
                <a:cs typeface="Segoe UI" panose="020B0502040204020203" pitchFamily="34" charset="0"/>
              </a:rPr>
              <a:t>Total cost of low PSC to employers:</a:t>
            </a:r>
            <a:endParaRPr lang="en-AU" dirty="0">
              <a:solidFill>
                <a:prstClr val="black"/>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8" name="Subtitle 2"/>
          <p:cNvSpPr txBox="1">
            <a:spLocks/>
          </p:cNvSpPr>
          <p:nvPr/>
        </p:nvSpPr>
        <p:spPr>
          <a:xfrm>
            <a:off x="7869573" y="2727238"/>
            <a:ext cx="3992357" cy="911418"/>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smtClean="0">
                <a:solidFill>
                  <a:prstClr val="black"/>
                </a:solidFill>
                <a:latin typeface="Segoe UI Semibold" panose="020B0702040204020203" pitchFamily="34" charset="0"/>
                <a:ea typeface="Segoe UI" panose="020B0502040204020203" pitchFamily="34" charset="0"/>
                <a:cs typeface="Segoe UI" panose="020B0502040204020203" pitchFamily="34" charset="0"/>
              </a:rPr>
              <a:t>AUD </a:t>
            </a:r>
            <a:r>
              <a:rPr lang="en-AU" dirty="0">
                <a:solidFill>
                  <a:prstClr val="black"/>
                </a:solidFill>
                <a:latin typeface="Segoe UI Semibold" panose="020B0702040204020203" pitchFamily="34" charset="0"/>
                <a:ea typeface="Segoe UI" panose="020B0502040204020203" pitchFamily="34" charset="0"/>
                <a:cs typeface="Segoe UI" panose="020B0502040204020203" pitchFamily="34" charset="0"/>
              </a:rPr>
              <a:t>6</a:t>
            </a:r>
            <a:r>
              <a:rPr lang="en-AU" dirty="0" smtClean="0">
                <a:solidFill>
                  <a:prstClr val="black"/>
                </a:solidFill>
                <a:latin typeface="Segoe UI Semibold" panose="020B0702040204020203" pitchFamily="34" charset="0"/>
                <a:ea typeface="Segoe UI" panose="020B0502040204020203" pitchFamily="34" charset="0"/>
                <a:cs typeface="Segoe UI" panose="020B0502040204020203" pitchFamily="34" charset="0"/>
              </a:rPr>
              <a:t> billion p.a.</a:t>
            </a:r>
            <a:endParaRPr lang="en-AU" dirty="0">
              <a:solidFill>
                <a:prstClr val="black"/>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13" name="Rounded Rectangle 12"/>
          <p:cNvSpPr/>
          <p:nvPr/>
        </p:nvSpPr>
        <p:spPr>
          <a:xfrm>
            <a:off x="2136282" y="3308017"/>
            <a:ext cx="7716417" cy="457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graphicFrame>
        <p:nvGraphicFramePr>
          <p:cNvPr id="16" name="Table 15"/>
          <p:cNvGraphicFramePr>
            <a:graphicFrameLocks noGrp="1"/>
          </p:cNvGraphicFramePr>
          <p:nvPr>
            <p:extLst/>
          </p:nvPr>
        </p:nvGraphicFramePr>
        <p:xfrm>
          <a:off x="419245" y="3551282"/>
          <a:ext cx="11150490" cy="3093778"/>
        </p:xfrm>
        <a:graphic>
          <a:graphicData uri="http://schemas.openxmlformats.org/drawingml/2006/table">
            <a:tbl>
              <a:tblPr firstRow="1" firstCol="1" bandRow="1">
                <a:tableStyleId>{5C22544A-7EE6-4342-B048-85BDC9FD1C3A}</a:tableStyleId>
              </a:tblPr>
              <a:tblGrid>
                <a:gridCol w="2294630"/>
                <a:gridCol w="2654742"/>
                <a:gridCol w="2042552"/>
                <a:gridCol w="2042552"/>
                <a:gridCol w="2116014"/>
              </a:tblGrid>
              <a:tr h="1285371">
                <a:tc>
                  <a:txBody>
                    <a:bodyPr/>
                    <a:lstStyle/>
                    <a:p>
                      <a:pPr>
                        <a:lnSpc>
                          <a:spcPct val="107000"/>
                        </a:lnSpc>
                        <a:spcAft>
                          <a:spcPts val="800"/>
                        </a:spcAft>
                      </a:pPr>
                      <a:r>
                        <a:rPr lang="en-AU" sz="2400" dirty="0">
                          <a:effectLst/>
                          <a:latin typeface="Segoe UI Semibold" panose="020B0702040204020203" pitchFamily="34" charset="0"/>
                          <a:ea typeface="Segoe UI" panose="020B0502040204020203" pitchFamily="34" charset="0"/>
                          <a:cs typeface="Segoe UI" panose="020B0502040204020203" pitchFamily="34" charset="0"/>
                        </a:rPr>
                        <a:t>Workers </a:t>
                      </a:r>
                      <a:r>
                        <a:rPr lang="en-AU" sz="2400" dirty="0" smtClean="0">
                          <a:effectLst/>
                          <a:latin typeface="Segoe UI Semibold" panose="020B0702040204020203" pitchFamily="34" charset="0"/>
                          <a:ea typeface="Segoe UI" panose="020B0502040204020203" pitchFamily="34" charset="0"/>
                          <a:cs typeface="Segoe UI" panose="020B0502040204020203" pitchFamily="34" charset="0"/>
                        </a:rPr>
                        <a:t>PSC</a:t>
                      </a:r>
                      <a:endParaRPr lang="en-AU" sz="2400" dirty="0">
                        <a:effectLst/>
                        <a:latin typeface="Segoe UI Semibold" panose="020B0702040204020203" pitchFamily="34" charset="0"/>
                        <a:ea typeface="Segoe UI" panose="020B0502040204020203" pitchFamily="34" charset="0"/>
                        <a:cs typeface="Segoe UI" panose="020B0502040204020203" pitchFamily="34"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AU" sz="2400" dirty="0">
                          <a:effectLst/>
                          <a:latin typeface="Segoe UI Semibold" panose="020B0702040204020203" pitchFamily="34" charset="0"/>
                          <a:ea typeface="Segoe UI" panose="020B0502040204020203" pitchFamily="34" charset="0"/>
                          <a:cs typeface="Segoe UI" panose="020B0502040204020203" pitchFamily="34" charset="0"/>
                        </a:rPr>
                        <a:t>Annual sickness absence (hours)</a:t>
                      </a: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AU" sz="2400" dirty="0">
                          <a:effectLst/>
                          <a:latin typeface="Segoe UI Semibold" panose="020B0702040204020203" pitchFamily="34" charset="0"/>
                          <a:ea typeface="Segoe UI" panose="020B0502040204020203" pitchFamily="34" charset="0"/>
                          <a:cs typeface="Segoe UI" panose="020B0502040204020203" pitchFamily="34" charset="0"/>
                        </a:rPr>
                        <a:t>Cost via sickness absence</a:t>
                      </a: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AU" sz="2400" dirty="0">
                          <a:effectLst/>
                          <a:latin typeface="Segoe UI Semibold" panose="020B0702040204020203" pitchFamily="34" charset="0"/>
                          <a:ea typeface="Segoe UI" panose="020B0502040204020203" pitchFamily="34" charset="0"/>
                          <a:cs typeface="Segoe UI" panose="020B0502040204020203" pitchFamily="34" charset="0"/>
                        </a:rPr>
                        <a:t>Productivity Loss</a:t>
                      </a: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AU" sz="2400" dirty="0">
                          <a:effectLst/>
                          <a:latin typeface="Segoe UI Semibold" panose="020B0702040204020203" pitchFamily="34" charset="0"/>
                          <a:ea typeface="Segoe UI" panose="020B0502040204020203" pitchFamily="34" charset="0"/>
                          <a:cs typeface="Segoe UI" panose="020B0502040204020203" pitchFamily="34" charset="0"/>
                        </a:rPr>
                        <a:t>Cost via presenteeism</a:t>
                      </a: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1938">
                <a:tc>
                  <a:txBody>
                    <a:bodyPr/>
                    <a:lstStyle/>
                    <a:p>
                      <a:pPr>
                        <a:lnSpc>
                          <a:spcPct val="107000"/>
                        </a:lnSpc>
                        <a:spcAft>
                          <a:spcPts val="800"/>
                        </a:spcAft>
                      </a:pPr>
                      <a:r>
                        <a:rPr lang="en-AU" sz="2400" dirty="0" smtClean="0">
                          <a:solidFill>
                            <a:schemeClr val="tx1"/>
                          </a:solidFill>
                          <a:effectLst/>
                          <a:latin typeface="Segoe UI Semibold" panose="020B0702040204020203" pitchFamily="34" charset="0"/>
                          <a:ea typeface="Segoe UI" panose="020B0502040204020203" pitchFamily="34" charset="0"/>
                          <a:cs typeface="Segoe UI" panose="020B0502040204020203" pitchFamily="34" charset="0"/>
                        </a:rPr>
                        <a:t>Low </a:t>
                      </a:r>
                      <a:endParaRPr lang="en-AU" sz="2400" dirty="0">
                        <a:solidFill>
                          <a:schemeClr val="tx1"/>
                        </a:solidFill>
                        <a:effectLst/>
                        <a:latin typeface="Segoe UI Semibold" panose="020B0702040204020203" pitchFamily="34" charset="0"/>
                        <a:ea typeface="Segoe UI" panose="020B0502040204020203" pitchFamily="34" charset="0"/>
                        <a:cs typeface="Segoe UI" panose="020B0502040204020203"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60.3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$2,109</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5.5%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$3,113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93818">
                <a:tc>
                  <a:txBody>
                    <a:bodyPr/>
                    <a:lstStyle/>
                    <a:p>
                      <a:pPr>
                        <a:lnSpc>
                          <a:spcPct val="107000"/>
                        </a:lnSpc>
                        <a:spcAft>
                          <a:spcPts val="800"/>
                        </a:spcAft>
                      </a:pPr>
                      <a:r>
                        <a:rPr lang="en-AU" sz="2400" dirty="0">
                          <a:solidFill>
                            <a:schemeClr val="tx1"/>
                          </a:solidFill>
                          <a:effectLst/>
                          <a:latin typeface="Segoe UI Semibold" panose="020B0702040204020203" pitchFamily="34" charset="0"/>
                          <a:ea typeface="Segoe UI" panose="020B0502040204020203" pitchFamily="34" charset="0"/>
                          <a:cs typeface="Segoe UI" panose="020B0502040204020203" pitchFamily="34" charset="0"/>
                        </a:rPr>
                        <a:t>Moderate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59.1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$2,067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5.4%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a:solidFill>
                            <a:schemeClr val="tx1"/>
                          </a:solidFill>
                          <a:effectLst/>
                          <a:latin typeface="Segoe UI" panose="020B0502040204020203" pitchFamily="34" charset="0"/>
                          <a:ea typeface="Segoe UI" panose="020B0502040204020203" pitchFamily="34" charset="0"/>
                          <a:cs typeface="Segoe UI" panose="020B0502040204020203" pitchFamily="34" charset="0"/>
                        </a:rPr>
                        <a:t>$3,042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62651">
                <a:tc>
                  <a:txBody>
                    <a:bodyPr/>
                    <a:lstStyle/>
                    <a:p>
                      <a:pPr>
                        <a:lnSpc>
                          <a:spcPct val="107000"/>
                        </a:lnSpc>
                        <a:spcAft>
                          <a:spcPts val="800"/>
                        </a:spcAft>
                      </a:pPr>
                      <a:r>
                        <a:rPr lang="en-AU" sz="2400" dirty="0">
                          <a:solidFill>
                            <a:schemeClr val="tx1"/>
                          </a:solidFill>
                          <a:effectLst/>
                          <a:latin typeface="Segoe UI Semibold" panose="020B0702040204020203" pitchFamily="34" charset="0"/>
                          <a:ea typeface="Segoe UI" panose="020B0502040204020203" pitchFamily="34" charset="0"/>
                          <a:cs typeface="Segoe UI" panose="020B0502040204020203" pitchFamily="34" charset="0"/>
                        </a:rPr>
                        <a:t>High</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42.3</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$1,479</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3.2%</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2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$1,856</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Subtitle 2"/>
          <p:cNvSpPr txBox="1">
            <a:spLocks/>
          </p:cNvSpPr>
          <p:nvPr/>
        </p:nvSpPr>
        <p:spPr>
          <a:xfrm>
            <a:off x="294861" y="1292366"/>
            <a:ext cx="7574711" cy="1617271"/>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tx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75000"/>
                    <a:lumOff val="2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65000"/>
                    <a:lumOff val="3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65000"/>
                    <a:lumOff val="35000"/>
                  </a:schemeClr>
                </a:solidFill>
                <a:latin typeface="+mn-lt"/>
                <a:ea typeface="+mn-ea"/>
                <a:cs typeface="+mn-cs"/>
              </a:defRPr>
            </a:lvl9pPr>
          </a:lstStyle>
          <a:p>
            <a:r>
              <a:rPr lang="en-AU" dirty="0">
                <a:solidFill>
                  <a:prstClr val="black"/>
                </a:solidFill>
                <a:latin typeface="Segoe UI" panose="020B0502040204020203" pitchFamily="34" charset="0"/>
                <a:ea typeface="Segoe UI" panose="020B0502040204020203" pitchFamily="34" charset="0"/>
                <a:cs typeface="Segoe UI" panose="020B0502040204020203" pitchFamily="34" charset="0"/>
              </a:rPr>
              <a:t>Cost of low PSC via sickness absence:</a:t>
            </a:r>
          </a:p>
        </p:txBody>
      </p:sp>
      <p:sp>
        <p:nvSpPr>
          <p:cNvPr id="19" name="TextBox 18"/>
          <p:cNvSpPr txBox="1"/>
          <p:nvPr/>
        </p:nvSpPr>
        <p:spPr>
          <a:xfrm>
            <a:off x="108489" y="41966"/>
            <a:ext cx="15034788" cy="1077218"/>
          </a:xfrm>
          <a:prstGeom prst="rect">
            <a:avLst/>
          </a:prstGeom>
          <a:noFill/>
        </p:spPr>
        <p:txBody>
          <a:bodyPr wrap="square" rtlCol="0">
            <a:spAutoFit/>
          </a:bodyPr>
          <a:lstStyle/>
          <a:p>
            <a:pPr defTabSz="457200"/>
            <a:r>
              <a:rPr lang="en-AU" sz="4000" dirty="0" smtClean="0">
                <a:solidFill>
                  <a:srgbClr val="0070C0"/>
                </a:solidFill>
                <a:latin typeface="Segoe UI Semibold" panose="020B0702040204020203" pitchFamily="34" charset="0"/>
              </a:rPr>
              <a:t>Using PSC to estimate productivity loss</a:t>
            </a:r>
            <a:r>
              <a:rPr lang="en-AU" sz="2400" dirty="0" smtClean="0">
                <a:solidFill>
                  <a:srgbClr val="0070C0"/>
                </a:solidFill>
                <a:latin typeface="Segoe UI Semibold" panose="020B0702040204020203" pitchFamily="34" charset="0"/>
              </a:rPr>
              <a:t>(Becher </a:t>
            </a:r>
            <a:r>
              <a:rPr lang="en-AU" sz="2400" dirty="0">
                <a:solidFill>
                  <a:srgbClr val="0070C0"/>
                </a:solidFill>
                <a:latin typeface="Segoe UI Semibold" panose="020B0702040204020203" pitchFamily="34" charset="0"/>
              </a:rPr>
              <a:t>&amp; </a:t>
            </a:r>
            <a:r>
              <a:rPr lang="en-AU" sz="2400" dirty="0" smtClean="0">
                <a:solidFill>
                  <a:srgbClr val="0070C0"/>
                </a:solidFill>
                <a:latin typeface="Segoe UI Semibold" panose="020B0702040204020203" pitchFamily="34" charset="0"/>
              </a:rPr>
              <a:t>Dollard)</a:t>
            </a:r>
          </a:p>
          <a:p>
            <a:pPr defTabSz="457200"/>
            <a:r>
              <a:rPr lang="en-AU" sz="2400" dirty="0" smtClean="0">
                <a:solidFill>
                  <a:srgbClr val="0070C0"/>
                </a:solidFill>
                <a:latin typeface="Segoe UI Semibold" panose="020B0702040204020203" pitchFamily="34" charset="0"/>
              </a:rPr>
              <a:t>A Pro-Social </a:t>
            </a:r>
            <a:r>
              <a:rPr lang="en-AU" sz="2400" dirty="0">
                <a:solidFill>
                  <a:srgbClr val="0070C0"/>
                </a:solidFill>
                <a:latin typeface="Segoe UI Semibold" panose="020B0702040204020203" pitchFamily="34" charset="0"/>
              </a:rPr>
              <a:t>Approach to </a:t>
            </a:r>
            <a:r>
              <a:rPr lang="en-AU" sz="2400" dirty="0" smtClean="0">
                <a:solidFill>
                  <a:srgbClr val="0070C0"/>
                </a:solidFill>
                <a:latin typeface="Segoe UI Semibold" panose="020B0702040204020203" pitchFamily="34" charset="0"/>
              </a:rPr>
              <a:t>Productivity using the Australian Workplace Barometer  </a:t>
            </a:r>
            <a:endParaRPr lang="en-AU" sz="4400" dirty="0">
              <a:solidFill>
                <a:srgbClr val="0070C0"/>
              </a:solidFill>
              <a:latin typeface="Segoe UI Semibold" panose="020B0702040204020203" pitchFamily="34"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maureen.dollard@unisa.edu.au</a:t>
            </a:r>
            <a:endParaRPr lang="en-US" dirty="0">
              <a:solidFill>
                <a:prstClr val="black">
                  <a:tint val="75000"/>
                </a:prstClr>
              </a:solidFill>
            </a:endParaRPr>
          </a:p>
        </p:txBody>
      </p:sp>
    </p:spTree>
    <p:extLst>
      <p:ext uri="{BB962C8B-B14F-4D97-AF65-F5344CB8AC3E}">
        <p14:creationId xmlns:p14="http://schemas.microsoft.com/office/powerpoint/2010/main" val="1037365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gradFill>
            <a:gsLst>
              <a:gs pos="86000">
                <a:srgbClr val="0070C0"/>
              </a:gs>
              <a:gs pos="39999">
                <a:srgbClr val="85C2FF"/>
              </a:gs>
              <a:gs pos="70000">
                <a:srgbClr val="C4D6EB"/>
              </a:gs>
              <a:gs pos="100000">
                <a:srgbClr val="FFEBFA"/>
              </a:gs>
            </a:gsLst>
            <a:lin ang="16200000" scaled="1"/>
          </a:gradFill>
        </p:spPr>
        <p:txBody>
          <a:bodyPr/>
          <a:lstStyle/>
          <a:p>
            <a:r>
              <a:rPr lang="en-AU" altLang="en-US" b="1" dirty="0" smtClean="0">
                <a:solidFill>
                  <a:srgbClr val="FFFF00"/>
                </a:solidFill>
              </a:rPr>
              <a:t>Leadership for Psychosocial safety climate</a:t>
            </a:r>
            <a:r>
              <a:rPr lang="en-AU" altLang="en-US" dirty="0" smtClean="0">
                <a:solidFill>
                  <a:srgbClr val="FFFF00"/>
                </a:solidFill>
              </a:rPr>
              <a:t> </a:t>
            </a:r>
          </a:p>
        </p:txBody>
      </p:sp>
      <p:sp>
        <p:nvSpPr>
          <p:cNvPr id="3" name="Content Placeholder 2"/>
          <p:cNvSpPr>
            <a:spLocks noGrp="1"/>
          </p:cNvSpPr>
          <p:nvPr>
            <p:ph idx="1"/>
          </p:nvPr>
        </p:nvSpPr>
        <p:spPr/>
        <p:txBody>
          <a:bodyPr/>
          <a:lstStyle/>
          <a:p>
            <a:pPr marL="0" indent="0">
              <a:buNone/>
              <a:defRPr/>
            </a:pPr>
            <a:r>
              <a:rPr lang="en-AU" sz="2400" dirty="0">
                <a:solidFill>
                  <a:schemeClr val="bg1"/>
                </a:solidFill>
              </a:rPr>
              <a:t>Using the ESENER data 28 000 establishments &gt; 10 employees—most senior OSH managers. Questions were: </a:t>
            </a:r>
          </a:p>
          <a:p>
            <a:pPr marL="0" indent="0">
              <a:buNone/>
              <a:defRPr/>
            </a:pPr>
            <a:r>
              <a:rPr lang="en-AU" sz="2400" dirty="0">
                <a:solidFill>
                  <a:schemeClr val="bg1"/>
                </a:solidFill>
              </a:rPr>
              <a:t>“Does your establishment have a procedure to deal with,</a:t>
            </a:r>
          </a:p>
          <a:p>
            <a:pPr marL="457200" indent="-457200">
              <a:buFont typeface="+mj-lt"/>
              <a:buAutoNum type="arabicPeriod"/>
              <a:defRPr/>
            </a:pPr>
            <a:r>
              <a:rPr lang="en-AU" sz="2400" dirty="0">
                <a:solidFill>
                  <a:schemeClr val="bg1"/>
                </a:solidFill>
              </a:rPr>
              <a:t>work-related stress; </a:t>
            </a:r>
          </a:p>
          <a:p>
            <a:pPr marL="457200" indent="-457200">
              <a:buFont typeface="+mj-lt"/>
              <a:buAutoNum type="arabicPeriod"/>
              <a:defRPr/>
            </a:pPr>
            <a:r>
              <a:rPr lang="en-AU" sz="2400" dirty="0">
                <a:solidFill>
                  <a:schemeClr val="bg1"/>
                </a:solidFill>
              </a:rPr>
              <a:t>bullying or harassment; </a:t>
            </a:r>
          </a:p>
          <a:p>
            <a:pPr marL="457200" indent="-457200">
              <a:buFont typeface="+mj-lt"/>
              <a:buAutoNum type="arabicPeriod"/>
              <a:defRPr/>
            </a:pPr>
            <a:r>
              <a:rPr lang="en-AU" sz="2400" dirty="0">
                <a:solidFill>
                  <a:schemeClr val="bg1"/>
                </a:solidFill>
              </a:rPr>
              <a:t>work-related violence?”; </a:t>
            </a:r>
          </a:p>
          <a:p>
            <a:pPr marL="457200" indent="-457200">
              <a:buFont typeface="+mj-lt"/>
              <a:buAutoNum type="arabicPeriod"/>
              <a:defRPr/>
            </a:pPr>
            <a:r>
              <a:rPr lang="en-AU" sz="2400" dirty="0">
                <a:solidFill>
                  <a:schemeClr val="bg1"/>
                </a:solidFill>
              </a:rPr>
              <a:t>“What about the role of employees: Have they been consulted regarding measures to deal with psychosocial risks?” and </a:t>
            </a:r>
          </a:p>
          <a:p>
            <a:pPr marL="457200" indent="-457200">
              <a:buFont typeface="+mj-lt"/>
              <a:buAutoNum type="arabicPeriod"/>
              <a:defRPr/>
            </a:pPr>
            <a:r>
              <a:rPr lang="en-AU" sz="2400" dirty="0">
                <a:solidFill>
                  <a:schemeClr val="bg1"/>
                </a:solidFill>
              </a:rPr>
              <a:t>“Are employees encouraged to participate actively in the implementation and evaluation of the measures?” </a:t>
            </a:r>
          </a:p>
          <a:p>
            <a:pPr marL="0" indent="0">
              <a:buNone/>
              <a:defRPr/>
            </a:pPr>
            <a:r>
              <a:rPr lang="en-AU" sz="2400" dirty="0">
                <a:solidFill>
                  <a:schemeClr val="bg1"/>
                </a:solidFill>
              </a:rPr>
              <a:t>Alpha was .87.</a:t>
            </a:r>
          </a:p>
          <a:p>
            <a:pPr>
              <a:buFont typeface="Arial" charset="0"/>
              <a:buChar char="•"/>
              <a:defRPr/>
            </a:pPr>
            <a:endParaRPr lang="en-AU" dirty="0">
              <a:solidFill>
                <a:schemeClr val="bg1"/>
              </a:solidFill>
            </a:endParaRPr>
          </a:p>
        </p:txBody>
      </p:sp>
      <p:sp>
        <p:nvSpPr>
          <p:cNvPr id="4" name="Footer Placeholder 3"/>
          <p:cNvSpPr>
            <a:spLocks noGrp="1"/>
          </p:cNvSpPr>
          <p:nvPr>
            <p:ph type="ftr" sz="quarter" idx="11"/>
          </p:nvPr>
        </p:nvSpPr>
        <p:spPr/>
        <p:txBody>
          <a:bodyPr/>
          <a:lstStyle/>
          <a:p>
            <a:pPr>
              <a:defRPr/>
            </a:pPr>
            <a:r>
              <a:rPr lang="en-AU" smtClean="0"/>
              <a:t>maureen.dollard@unisa.edu.au</a:t>
            </a:r>
            <a:endParaRPr lang="en-AU" dirty="0"/>
          </a:p>
        </p:txBody>
      </p:sp>
    </p:spTree>
    <p:extLst>
      <p:ext uri="{BB962C8B-B14F-4D97-AF65-F5344CB8AC3E}">
        <p14:creationId xmlns:p14="http://schemas.microsoft.com/office/powerpoint/2010/main" val="149552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en-US" altLang="en-US" dirty="0" smtClean="0"/>
          </a:p>
        </p:txBody>
      </p:sp>
      <p:sp>
        <p:nvSpPr>
          <p:cNvPr id="78851" name="Content Placeholder 2"/>
          <p:cNvSpPr>
            <a:spLocks noGrp="1"/>
          </p:cNvSpPr>
          <p:nvPr>
            <p:ph idx="1"/>
          </p:nvPr>
        </p:nvSpPr>
        <p:spPr/>
        <p:txBody>
          <a:bodyPr/>
          <a:lstStyle/>
          <a:p>
            <a:pPr eaLnBrk="1" hangingPunct="1"/>
            <a:endParaRPr lang="en-US" altLang="en-US" smtClean="0"/>
          </a:p>
        </p:txBody>
      </p:sp>
      <p:graphicFrame>
        <p:nvGraphicFramePr>
          <p:cNvPr id="78852" name="Content Placeholder 5"/>
          <p:cNvGraphicFramePr>
            <a:graphicFrameLocks/>
          </p:cNvGraphicFramePr>
          <p:nvPr/>
        </p:nvGraphicFramePr>
        <p:xfrm>
          <a:off x="1450975" y="-53975"/>
          <a:ext cx="9245600" cy="6959600"/>
        </p:xfrm>
        <a:graphic>
          <a:graphicData uri="http://schemas.openxmlformats.org/presentationml/2006/ole">
            <mc:AlternateContent xmlns:mc="http://schemas.openxmlformats.org/markup-compatibility/2006">
              <mc:Choice xmlns:v="urn:schemas-microsoft-com:vml" Requires="v">
                <p:oleObj spid="_x0000_s1118" name="Chart" r:id="rId3" imgW="9254530" imgH="6962235" progId="Excel.Chart.8">
                  <p:embed/>
                </p:oleObj>
              </mc:Choice>
              <mc:Fallback>
                <p:oleObj name="Chart" r:id="rId3" imgW="9254530" imgH="696223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53975"/>
                        <a:ext cx="92456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ahoma" panose="020B0604030504040204" pitchFamily="34" charset="0"/>
              </a:rPr>
              <a:t>maureen.dollard@unisa.edu.au</a:t>
            </a:r>
            <a:endParaRPr lang="en-AU" altLang="en-US" sz="1200">
              <a:solidFill>
                <a:srgbClr val="898989"/>
              </a:solidFill>
              <a:latin typeface="Tahoma" panose="020B0604030504040204" pitchFamily="34" charset="0"/>
            </a:endParaRPr>
          </a:p>
        </p:txBody>
      </p:sp>
      <p:sp>
        <p:nvSpPr>
          <p:cNvPr id="78854" name="TextBox 1"/>
          <p:cNvSpPr txBox="1">
            <a:spLocks noChangeArrowheads="1"/>
          </p:cNvSpPr>
          <p:nvPr/>
        </p:nvSpPr>
        <p:spPr bwMode="auto">
          <a:xfrm>
            <a:off x="4491038" y="6465889"/>
            <a:ext cx="446405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AU" altLang="en-US" sz="1800">
                <a:solidFill>
                  <a:prstClr val="black"/>
                </a:solidFill>
                <a:latin typeface="Arial" panose="020B0604020202020204" pitchFamily="34" charset="0"/>
                <a:cs typeface="Arial" panose="020B0604020202020204" pitchFamily="34" charset="0"/>
              </a:rPr>
              <a:t>Psychosocial Safety Climate Leadership</a:t>
            </a:r>
          </a:p>
        </p:txBody>
      </p:sp>
      <p:sp>
        <p:nvSpPr>
          <p:cNvPr id="2" name="Rectangle 1"/>
          <p:cNvSpPr/>
          <p:nvPr/>
        </p:nvSpPr>
        <p:spPr>
          <a:xfrm>
            <a:off x="6936799" y="4669116"/>
            <a:ext cx="2968377" cy="646331"/>
          </a:xfrm>
          <a:prstGeom prst="rect">
            <a:avLst/>
          </a:prstGeom>
        </p:spPr>
        <p:txBody>
          <a:bodyPr wrap="none">
            <a:spAutoFit/>
          </a:bodyPr>
          <a:lstStyle/>
          <a:p>
            <a:r>
              <a:rPr lang="en-AU" dirty="0"/>
              <a:t>23 per cent </a:t>
            </a:r>
            <a:r>
              <a:rPr lang="en-AU" dirty="0" smtClean="0"/>
              <a:t>of variance in PSC</a:t>
            </a:r>
          </a:p>
          <a:p>
            <a:r>
              <a:rPr lang="en-AU" dirty="0" smtClean="0"/>
              <a:t>is due to country</a:t>
            </a:r>
            <a:endParaRPr lang="en-AU" dirty="0"/>
          </a:p>
        </p:txBody>
      </p:sp>
    </p:spTree>
    <p:extLst>
      <p:ext uri="{BB962C8B-B14F-4D97-AF65-F5344CB8AC3E}">
        <p14:creationId xmlns:p14="http://schemas.microsoft.com/office/powerpoint/2010/main" val="540927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6"/>
          <p:cNvSpPr>
            <a:spLocks noGrp="1"/>
          </p:cNvSpPr>
          <p:nvPr>
            <p:ph type="title"/>
          </p:nvPr>
        </p:nvSpPr>
        <p:spPr/>
        <p:txBody>
          <a:bodyPr/>
          <a:lstStyle/>
          <a:p>
            <a:pPr eaLnBrk="1" hangingPunct="1"/>
            <a:endParaRPr lang="en-US" altLang="en-US" smtClean="0"/>
          </a:p>
        </p:txBody>
      </p:sp>
      <p:pic>
        <p:nvPicPr>
          <p:cNvPr id="160771"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35114" y="-12031"/>
            <a:ext cx="9132887" cy="6848475"/>
          </a:xfrm>
        </p:spPr>
      </p:pic>
      <p:sp>
        <p:nvSpPr>
          <p:cNvPr id="4" name="Footer Placeholder 3"/>
          <p:cNvSpPr>
            <a:spLocks noGrp="1"/>
          </p:cNvSpPr>
          <p:nvPr>
            <p:ph type="ftr" sz="quarter" idx="11"/>
          </p:nvPr>
        </p:nvSpPr>
        <p:spPr>
          <a:xfrm>
            <a:off x="1616075" y="6381750"/>
            <a:ext cx="3111500" cy="476250"/>
          </a:xfrm>
          <a:solidFill>
            <a:schemeClr val="tx1">
              <a:lumMod val="50000"/>
            </a:schemeClr>
          </a:solidFill>
        </p:spPr>
        <p:txBody>
          <a:bodyPr/>
          <a:lstStyle/>
          <a:p>
            <a:pPr>
              <a:defRPr/>
            </a:pPr>
            <a:r>
              <a:rPr lang="en-AU"/>
              <a:t>maureen.dollard@unisa.edu.au ©</a:t>
            </a:r>
            <a:endParaRPr lang="en-AU" dirty="0"/>
          </a:p>
        </p:txBody>
      </p:sp>
    </p:spTree>
    <p:extLst>
      <p:ext uri="{BB962C8B-B14F-4D97-AF65-F5344CB8AC3E}">
        <p14:creationId xmlns:p14="http://schemas.microsoft.com/office/powerpoint/2010/main" val="3268606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0" y="27184"/>
          <a:ext cx="9144000" cy="68308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719638" y="2060848"/>
            <a:ext cx="2801397" cy="39857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b="1" dirty="0">
                <a:solidFill>
                  <a:prstClr val="black"/>
                </a:solidFill>
              </a:rPr>
              <a:t>Europe (European Working Conditions Survey 2010)</a:t>
            </a:r>
          </a:p>
          <a:p>
            <a:r>
              <a:rPr lang="en-AU" dirty="0">
                <a:solidFill>
                  <a:prstClr val="black"/>
                </a:solidFill>
              </a:rPr>
              <a:t>q71b. Over the past 12 months, during the course of your work  have you been subjected to bullying /harassment?</a:t>
            </a:r>
          </a:p>
          <a:p>
            <a:r>
              <a:rPr lang="en-AU" dirty="0">
                <a:solidFill>
                  <a:prstClr val="black"/>
                </a:solidFill>
              </a:rPr>
              <a:t>N = 41, 034, Employed only</a:t>
            </a:r>
          </a:p>
          <a:p>
            <a:endParaRPr lang="en-AU" b="1" dirty="0">
              <a:solidFill>
                <a:prstClr val="black"/>
              </a:solidFill>
            </a:endParaRPr>
          </a:p>
          <a:p>
            <a:r>
              <a:rPr lang="en-AU" b="1" dirty="0">
                <a:solidFill>
                  <a:prstClr val="black"/>
                </a:solidFill>
              </a:rPr>
              <a:t>Australia (AWB 2009-2014/2015) </a:t>
            </a:r>
          </a:p>
          <a:p>
            <a:r>
              <a:rPr lang="en-AU" dirty="0">
                <a:solidFill>
                  <a:prstClr val="black"/>
                </a:solidFill>
              </a:rPr>
              <a:t>Bullying is a problem at some work-places and for some workers.  To label something, as bullying, the offensive behaviour has to occur repeatedly over a period of time, and the person confronted has to experience difficulties defending him or herself. The behaviour is not bullying if two parties of approximate equal “strength” are in conflict or the incident is an isolated event.</a:t>
            </a:r>
          </a:p>
          <a:p>
            <a:r>
              <a:rPr lang="en-AU" dirty="0">
                <a:solidFill>
                  <a:prstClr val="black"/>
                </a:solidFill>
              </a:rPr>
              <a:t> </a:t>
            </a:r>
          </a:p>
          <a:p>
            <a:r>
              <a:rPr lang="en-GB" dirty="0">
                <a:solidFill>
                  <a:prstClr val="black"/>
                </a:solidFill>
              </a:rPr>
              <a:t>Have you been subjected to bullying at the workplace during the last six months?</a:t>
            </a:r>
          </a:p>
          <a:p>
            <a:r>
              <a:rPr lang="en-GB" dirty="0">
                <a:solidFill>
                  <a:prstClr val="black"/>
                </a:solidFill>
              </a:rPr>
              <a:t>N = 5919, </a:t>
            </a:r>
            <a:r>
              <a:rPr lang="en-GB">
                <a:solidFill>
                  <a:prstClr val="black"/>
                </a:solidFill>
              </a:rPr>
              <a:t>Employed only 2009-2011</a:t>
            </a:r>
            <a:endParaRPr lang="en-GB" dirty="0">
              <a:solidFill>
                <a:prstClr val="black"/>
              </a:solidFill>
            </a:endParaRPr>
          </a:p>
          <a:p>
            <a:r>
              <a:rPr lang="en-GB" dirty="0">
                <a:solidFill>
                  <a:prstClr val="black"/>
                </a:solidFill>
              </a:rPr>
              <a:t>N = 4242, Employed only 2014/2015</a:t>
            </a:r>
          </a:p>
          <a:p>
            <a:endParaRPr lang="en-GB" dirty="0">
              <a:solidFill>
                <a:prstClr val="black"/>
              </a:solidFill>
            </a:endParaRPr>
          </a:p>
        </p:txBody>
      </p:sp>
    </p:spTree>
    <p:extLst>
      <p:ext uri="{BB962C8B-B14F-4D97-AF65-F5344CB8AC3E}">
        <p14:creationId xmlns:p14="http://schemas.microsoft.com/office/powerpoint/2010/main" val="3982752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1000">
              <a:srgbClr val="0070C0"/>
            </a:gs>
            <a:gs pos="100000">
              <a:srgbClr val="85C2FF"/>
            </a:gs>
            <a:gs pos="100000">
              <a:srgbClr val="0070C0"/>
            </a:gs>
            <a:gs pos="100000">
              <a:srgbClr val="FFEBFA"/>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407" y="188640"/>
            <a:ext cx="10507850" cy="1143000"/>
          </a:xfrm>
        </p:spPr>
        <p:txBody>
          <a:bodyPr/>
          <a:lstStyle/>
          <a:p>
            <a:pPr algn="l">
              <a:defRPr/>
            </a:pPr>
            <a:r>
              <a:rPr lang="en-AU" altLang="en-US" sz="1000" dirty="0">
                <a:solidFill>
                  <a:prstClr val="black"/>
                </a:solidFill>
                <a:effectLst/>
                <a:latin typeface="Calibri"/>
              </a:rPr>
              <a:t/>
            </a:r>
            <a:br>
              <a:rPr lang="en-AU" altLang="en-US" sz="1000" dirty="0">
                <a:solidFill>
                  <a:prstClr val="black"/>
                </a:solidFill>
                <a:effectLst/>
                <a:latin typeface="Calibri"/>
              </a:rPr>
            </a:br>
            <a:r>
              <a:rPr lang="en-AU" altLang="en-US" sz="1000" dirty="0">
                <a:solidFill>
                  <a:prstClr val="black"/>
                </a:solidFill>
                <a:effectLst/>
                <a:latin typeface="Calibri"/>
              </a:rPr>
              <a:t>Published Papers on PSC</a:t>
            </a:r>
            <a:br>
              <a:rPr lang="en-AU" altLang="en-US" sz="1000" dirty="0">
                <a:solidFill>
                  <a:prstClr val="black"/>
                </a:solidFill>
                <a:effectLst/>
                <a:latin typeface="Calibri"/>
              </a:rPr>
            </a:br>
            <a:r>
              <a:rPr lang="en-AU" altLang="en-US" sz="1000" dirty="0">
                <a:solidFill>
                  <a:prstClr val="black"/>
                </a:solidFill>
                <a:effectLst/>
                <a:latin typeface="Calibri"/>
              </a:rPr>
              <a:t>Books/ Book Chapters</a:t>
            </a:r>
            <a:br>
              <a:rPr lang="en-AU" altLang="en-US" sz="1000" dirty="0">
                <a:solidFill>
                  <a:prstClr val="black"/>
                </a:solidFill>
                <a:effectLst/>
                <a:latin typeface="Calibri"/>
              </a:rPr>
            </a:br>
            <a:r>
              <a:rPr lang="en-US" sz="1000" b="0" dirty="0">
                <a:solidFill>
                  <a:schemeClr val="tx1"/>
                </a:solidFill>
                <a:effectLst/>
                <a:latin typeface="Calibri" panose="020F0502020204030204" pitchFamily="34" charset="0"/>
                <a:cs typeface="Calibri" panose="020F0502020204030204" pitchFamily="34" charset="0"/>
              </a:rPr>
              <a:t>Dollard, M.F., </a:t>
            </a:r>
            <a:r>
              <a:rPr lang="en-US" sz="1000" b="0" dirty="0" err="1">
                <a:solidFill>
                  <a:schemeClr val="tx1"/>
                </a:solidFill>
                <a:effectLst/>
                <a:latin typeface="Calibri" panose="020F0502020204030204" pitchFamily="34" charset="0"/>
                <a:cs typeface="Calibri" panose="020F0502020204030204" pitchFamily="34" charset="0"/>
              </a:rPr>
              <a:t>Shimazu</a:t>
            </a:r>
            <a:r>
              <a:rPr lang="en-US" sz="1000" b="0" dirty="0">
                <a:solidFill>
                  <a:schemeClr val="tx1"/>
                </a:solidFill>
                <a:effectLst/>
                <a:latin typeface="Calibri" panose="020F0502020204030204" pitchFamily="34" charset="0"/>
                <a:cs typeface="Calibri" panose="020F0502020204030204" pitchFamily="34" charset="0"/>
              </a:rPr>
              <a:t>, A., Nordin, R. Bin, </a:t>
            </a:r>
            <a:r>
              <a:rPr lang="en-US" sz="1000" b="0" dirty="0" err="1">
                <a:solidFill>
                  <a:schemeClr val="tx1"/>
                </a:solidFill>
                <a:effectLst/>
                <a:latin typeface="Calibri" panose="020F0502020204030204" pitchFamily="34" charset="0"/>
                <a:cs typeface="Calibri" panose="020F0502020204030204" pitchFamily="34" charset="0"/>
              </a:rPr>
              <a:t>Brough</a:t>
            </a:r>
            <a:r>
              <a:rPr lang="en-US" sz="1000" b="0" dirty="0">
                <a:solidFill>
                  <a:schemeClr val="tx1"/>
                </a:solidFill>
                <a:effectLst/>
                <a:latin typeface="Calibri" panose="020F0502020204030204" pitchFamily="34" charset="0"/>
                <a:cs typeface="Calibri" panose="020F0502020204030204" pitchFamily="34" charset="0"/>
              </a:rPr>
              <a:t>, P., Tuckey, M.R </a:t>
            </a:r>
            <a:r>
              <a:rPr lang="en-AU" sz="1000" b="0" dirty="0">
                <a:solidFill>
                  <a:schemeClr val="tx1"/>
                </a:solidFill>
                <a:effectLst/>
                <a:latin typeface="Calibri" panose="020F0502020204030204" pitchFamily="34" charset="0"/>
                <a:cs typeface="Calibri" panose="020F0502020204030204" pitchFamily="34" charset="0"/>
              </a:rPr>
              <a:t>(Eds.), (2014). </a:t>
            </a:r>
            <a:r>
              <a:rPr lang="en-US" sz="1000" b="0" i="1" dirty="0">
                <a:solidFill>
                  <a:schemeClr val="tx1"/>
                </a:solidFill>
                <a:effectLst/>
                <a:latin typeface="Calibri" panose="020F0502020204030204" pitchFamily="34" charset="0"/>
                <a:cs typeface="Calibri" panose="020F0502020204030204" pitchFamily="34" charset="0"/>
              </a:rPr>
              <a:t>Psychosocial Fact</a:t>
            </a:r>
            <a:r>
              <a:rPr lang="en-AU" sz="1000" b="0" i="1" dirty="0" err="1">
                <a:solidFill>
                  <a:schemeClr val="tx1"/>
                </a:solidFill>
                <a:effectLst/>
                <a:latin typeface="Calibri" panose="020F0502020204030204" pitchFamily="34" charset="0"/>
                <a:cs typeface="Calibri" panose="020F0502020204030204" pitchFamily="34" charset="0"/>
              </a:rPr>
              <a:t>ors</a:t>
            </a:r>
            <a:r>
              <a:rPr lang="en-AU" sz="1000" b="0" i="1" dirty="0">
                <a:solidFill>
                  <a:schemeClr val="tx1"/>
                </a:solidFill>
                <a:effectLst/>
                <a:latin typeface="Calibri" panose="020F0502020204030204" pitchFamily="34" charset="0"/>
                <a:cs typeface="Calibri" panose="020F0502020204030204" pitchFamily="34" charset="0"/>
              </a:rPr>
              <a:t> at Work in the Asia Pacific. </a:t>
            </a:r>
            <a:r>
              <a:rPr lang="en-AU" sz="1000" b="0" dirty="0">
                <a:solidFill>
                  <a:schemeClr val="tx1"/>
                </a:solidFill>
                <a:effectLst/>
                <a:latin typeface="Calibri" panose="020F0502020204030204" pitchFamily="34" charset="0"/>
                <a:cs typeface="Calibri" panose="020F0502020204030204" pitchFamily="34" charset="0"/>
              </a:rPr>
              <a:t>Dordrecht</a:t>
            </a:r>
            <a:r>
              <a:rPr lang="en-US" sz="1000" b="0" dirty="0">
                <a:solidFill>
                  <a:schemeClr val="tx1"/>
                </a:solidFill>
                <a:effectLst/>
                <a:latin typeface="Calibri" panose="020F0502020204030204" pitchFamily="34" charset="0"/>
                <a:cs typeface="Calibri" panose="020F0502020204030204" pitchFamily="34" charset="0"/>
              </a:rPr>
              <a:t>; Springer International Publishing</a:t>
            </a:r>
            <a:r>
              <a:rPr lang="en-AU" sz="1000" b="0" dirty="0">
                <a:solidFill>
                  <a:schemeClr val="tx1"/>
                </a:solidFill>
                <a:effectLst/>
                <a:latin typeface="Calibri" panose="020F0502020204030204" pitchFamily="34" charset="0"/>
                <a:cs typeface="Calibri" panose="020F0502020204030204" pitchFamily="34" charset="0"/>
              </a:rPr>
              <a:t>.</a:t>
            </a:r>
            <a:r>
              <a:rPr lang="en-US" sz="1000" b="0" dirty="0">
                <a:solidFill>
                  <a:schemeClr val="tx1"/>
                </a:solidFill>
                <a:effectLst/>
                <a:latin typeface="Calibri" panose="020F0502020204030204" pitchFamily="34" charset="0"/>
                <a:cs typeface="Calibri" panose="020F0502020204030204" pitchFamily="34" charset="0"/>
              </a:rPr>
              <a:t> 9</a:t>
            </a:r>
            <a:r>
              <a:rPr lang="en-AU" sz="1000" b="0" dirty="0">
                <a:solidFill>
                  <a:schemeClr val="tx1"/>
                </a:solidFill>
                <a:effectLst/>
                <a:latin typeface="Calibri" panose="020F0502020204030204" pitchFamily="34" charset="0"/>
                <a:cs typeface="Calibri" panose="020F0502020204030204" pitchFamily="34" charset="0"/>
              </a:rPr>
              <a:t>78-94-017-8974-5</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Dollard, M.F. &amp; Bailey, T. S. (</a:t>
            </a:r>
            <a:r>
              <a:rPr lang="en-AU" sz="1000" b="0" dirty="0" err="1">
                <a:solidFill>
                  <a:schemeClr val="tx1"/>
                </a:solidFill>
                <a:effectLst/>
                <a:latin typeface="Calibri" panose="020F0502020204030204" pitchFamily="34" charset="0"/>
                <a:cs typeface="Calibri" panose="020F0502020204030204" pitchFamily="34" charset="0"/>
              </a:rPr>
              <a:t>Eds</a:t>
            </a:r>
            <a:r>
              <a:rPr lang="en-AU" sz="1000" b="0" dirty="0">
                <a:solidFill>
                  <a:schemeClr val="tx1"/>
                </a:solidFill>
                <a:effectLst/>
                <a:latin typeface="Calibri" panose="020F0502020204030204" pitchFamily="34" charset="0"/>
                <a:cs typeface="Calibri" panose="020F0502020204030204" pitchFamily="34" charset="0"/>
              </a:rPr>
              <a:t>)., (2014). </a:t>
            </a:r>
            <a:r>
              <a:rPr lang="en-AU" sz="1000" b="0" i="1" dirty="0">
                <a:solidFill>
                  <a:schemeClr val="tx1"/>
                </a:solidFill>
                <a:effectLst/>
                <a:latin typeface="Calibri" panose="020F0502020204030204" pitchFamily="34" charset="0"/>
                <a:cs typeface="Calibri" panose="020F0502020204030204" pitchFamily="34" charset="0"/>
              </a:rPr>
              <a:t>Australian Workplace Barometer: Psychosocial Safety Climate and working conditions in Australia</a:t>
            </a:r>
            <a:r>
              <a:rPr lang="en-AU" sz="1000" b="0" dirty="0">
                <a:solidFill>
                  <a:schemeClr val="tx1"/>
                </a:solidFill>
                <a:effectLst/>
                <a:latin typeface="Calibri" panose="020F0502020204030204" pitchFamily="34" charset="0"/>
                <a:cs typeface="Calibri" panose="020F0502020204030204" pitchFamily="34" charset="0"/>
              </a:rPr>
              <a:t>, Samford Valley QLD; Australian Academic Press </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Bailey, T., Pignata, S., &amp; Dollard, M.F. (2014). 'Psychosocial interventions and worker wellbeing'. In </a:t>
            </a:r>
            <a:r>
              <a:rPr lang="en-AU" sz="1000" b="0" i="1" dirty="0">
                <a:solidFill>
                  <a:schemeClr val="tx1"/>
                </a:solidFill>
                <a:effectLst/>
                <a:latin typeface="Calibri" panose="020F0502020204030204" pitchFamily="34" charset="0"/>
                <a:cs typeface="Calibri" panose="020F0502020204030204" pitchFamily="34" charset="0"/>
              </a:rPr>
              <a:t>Ronald J. Burke and Astrid M. </a:t>
            </a:r>
            <a:r>
              <a:rPr lang="en-AU" sz="1000" b="0" i="1" dirty="0" err="1">
                <a:solidFill>
                  <a:schemeClr val="tx1"/>
                </a:solidFill>
                <a:effectLst/>
                <a:latin typeface="Calibri" panose="020F0502020204030204" pitchFamily="34" charset="0"/>
                <a:cs typeface="Calibri" panose="020F0502020204030204" pitchFamily="34" charset="0"/>
              </a:rPr>
              <a:t>Richardsen</a:t>
            </a:r>
            <a:r>
              <a:rPr lang="en-AU" sz="1000" b="0" i="1" dirty="0">
                <a:solidFill>
                  <a:schemeClr val="tx1"/>
                </a:solidFill>
                <a:effectLst/>
                <a:latin typeface="Calibri" panose="020F0502020204030204" pitchFamily="34" charset="0"/>
                <a:cs typeface="Calibri" panose="020F0502020204030204" pitchFamily="34" charset="0"/>
              </a:rPr>
              <a:t>,</a:t>
            </a:r>
            <a:r>
              <a:rPr lang="en-AU" sz="1000" b="0" dirty="0">
                <a:solidFill>
                  <a:schemeClr val="tx1"/>
                </a:solidFill>
                <a:effectLst/>
                <a:latin typeface="Calibri" panose="020F0502020204030204" pitchFamily="34" charset="0"/>
                <a:cs typeface="Calibri" panose="020F0502020204030204" pitchFamily="34" charset="0"/>
              </a:rPr>
              <a:t> Corporate wellness programs: Linking individual and organizational  health</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Edward Elgar Publishing Ltd</a:t>
            </a:r>
            <a:br>
              <a:rPr lang="en-AU" sz="1000" b="0" dirty="0">
                <a:solidFill>
                  <a:schemeClr val="tx1"/>
                </a:solidFill>
                <a:effectLst/>
                <a:latin typeface="Calibri" panose="020F0502020204030204" pitchFamily="34" charset="0"/>
                <a:cs typeface="Calibri" panose="020F0502020204030204" pitchFamily="34" charset="0"/>
              </a:rPr>
            </a:br>
            <a:r>
              <a:rPr lang="en-US" sz="1000" b="0" dirty="0">
                <a:solidFill>
                  <a:schemeClr val="tx1"/>
                </a:solidFill>
                <a:effectLst/>
                <a:latin typeface="Calibri" panose="020F0502020204030204" pitchFamily="34" charset="0"/>
                <a:cs typeface="Calibri" panose="020F0502020204030204" pitchFamily="34" charset="0"/>
              </a:rPr>
              <a:t>Pignata, S., Biron, C., Dollard, M.F. (2014). Managing psychosocial risks in the workplace prevention and intervention, In </a:t>
            </a:r>
            <a:r>
              <a:rPr lang="en-US" sz="1000" b="0" dirty="0" err="1">
                <a:solidFill>
                  <a:schemeClr val="tx1"/>
                </a:solidFill>
                <a:effectLst/>
                <a:latin typeface="Calibri" panose="020F0502020204030204" pitchFamily="34" charset="0"/>
                <a:cs typeface="Calibri" panose="020F0502020204030204" pitchFamily="34" charset="0"/>
              </a:rPr>
              <a:t>Peeters</a:t>
            </a:r>
            <a:r>
              <a:rPr lang="en-US" sz="1000" b="0" dirty="0">
                <a:solidFill>
                  <a:schemeClr val="tx1"/>
                </a:solidFill>
                <a:effectLst/>
                <a:latin typeface="Calibri" panose="020F0502020204030204" pitchFamily="34" charset="0"/>
                <a:cs typeface="Calibri" panose="020F0502020204030204" pitchFamily="34" charset="0"/>
              </a:rPr>
              <a:t>, M. et al (</a:t>
            </a:r>
            <a:r>
              <a:rPr lang="en-US" sz="1000" b="0" dirty="0" err="1">
                <a:solidFill>
                  <a:schemeClr val="tx1"/>
                </a:solidFill>
                <a:effectLst/>
                <a:latin typeface="Calibri" panose="020F0502020204030204" pitchFamily="34" charset="0"/>
                <a:cs typeface="Calibri" panose="020F0502020204030204" pitchFamily="34" charset="0"/>
              </a:rPr>
              <a:t>Eds</a:t>
            </a:r>
            <a:r>
              <a:rPr lang="en-US" sz="1000" b="0" dirty="0">
                <a:solidFill>
                  <a:schemeClr val="tx1"/>
                </a:solidFill>
                <a:effectLst/>
                <a:latin typeface="Calibri" panose="020F0502020204030204" pitchFamily="34" charset="0"/>
                <a:cs typeface="Calibri" panose="020F0502020204030204" pitchFamily="34" charset="0"/>
              </a:rPr>
              <a:t>). An introduction to contemporary work psychology, 393-413.</a:t>
            </a:r>
            <a:r>
              <a:rPr lang="en-AU" sz="1000" b="0" dirty="0">
                <a:solidFill>
                  <a:schemeClr val="tx1"/>
                </a:solidFill>
                <a:effectLst/>
                <a:latin typeface="Calibri" panose="020F0502020204030204" pitchFamily="34" charset="0"/>
                <a:cs typeface="Calibri" panose="020F0502020204030204" pitchFamily="34" charset="0"/>
              </a:rPr>
              <a:t/>
            </a:r>
            <a:br>
              <a:rPr lang="en-AU" sz="1000" b="0" dirty="0">
                <a:solidFill>
                  <a:schemeClr val="tx1"/>
                </a:solidFill>
                <a:effectLst/>
                <a:latin typeface="Calibri" panose="020F0502020204030204" pitchFamily="34" charset="0"/>
                <a:cs typeface="Calibri" panose="020F0502020204030204" pitchFamily="34" charset="0"/>
              </a:rPr>
            </a:br>
            <a:r>
              <a:rPr lang="en-AU" altLang="en-US" sz="1000" b="0" dirty="0">
                <a:solidFill>
                  <a:schemeClr val="tx1"/>
                </a:solidFill>
                <a:effectLst/>
                <a:latin typeface="Calibri" panose="020F0502020204030204" pitchFamily="34" charset="0"/>
                <a:cs typeface="Calibri" panose="020F0502020204030204" pitchFamily="34" charset="0"/>
              </a:rPr>
              <a:t>Dollard, M.F. (2011). Psychosocial safety climate: A lead indicator of work conditions, workplace psychological health and engagement and precursor to intervention success. In </a:t>
            </a:r>
            <a:r>
              <a:rPr lang="en-AU" altLang="en-US" sz="1000" b="0" i="1" dirty="0">
                <a:solidFill>
                  <a:schemeClr val="tx1"/>
                </a:solidFill>
                <a:effectLst/>
                <a:latin typeface="Calibri" panose="020F0502020204030204" pitchFamily="34" charset="0"/>
                <a:cs typeface="Calibri" panose="020F0502020204030204" pitchFamily="34" charset="0"/>
              </a:rPr>
              <a:t>Managing psychosocial risks in the workplace: The role of process issues.</a:t>
            </a:r>
            <a:r>
              <a:rPr lang="en-AU" altLang="en-US" sz="1000" b="0" dirty="0">
                <a:solidFill>
                  <a:schemeClr val="tx1"/>
                </a:solidFill>
                <a:effectLst/>
                <a:latin typeface="Calibri" panose="020F0502020204030204" pitchFamily="34" charset="0"/>
                <a:cs typeface="Calibri" panose="020F0502020204030204" pitchFamily="34" charset="0"/>
              </a:rPr>
              <a:t> In </a:t>
            </a:r>
            <a:r>
              <a:rPr lang="en-AU" altLang="en-US" sz="1000" b="0" dirty="0" err="1">
                <a:solidFill>
                  <a:schemeClr val="tx1"/>
                </a:solidFill>
                <a:effectLst/>
                <a:latin typeface="Calibri" panose="020F0502020204030204" pitchFamily="34" charset="0"/>
                <a:cs typeface="Calibri" panose="020F0502020204030204" pitchFamily="34" charset="0"/>
              </a:rPr>
              <a:t>Eds</a:t>
            </a:r>
            <a:r>
              <a:rPr lang="en-AU" altLang="en-US" sz="1000" b="0" dirty="0">
                <a:solidFill>
                  <a:schemeClr val="tx1"/>
                </a:solidFill>
                <a:effectLst/>
                <a:latin typeface="Calibri" panose="020F0502020204030204" pitchFamily="34" charset="0"/>
                <a:cs typeface="Calibri" panose="020F0502020204030204" pitchFamily="34" charset="0"/>
              </a:rPr>
              <a:t> C. Biron, M. </a:t>
            </a:r>
            <a:r>
              <a:rPr lang="en-AU" altLang="en-US" sz="1000" b="0" dirty="0" err="1">
                <a:solidFill>
                  <a:schemeClr val="tx1"/>
                </a:solidFill>
                <a:effectLst/>
                <a:latin typeface="Calibri" panose="020F0502020204030204" pitchFamily="34" charset="0"/>
                <a:cs typeface="Calibri" panose="020F0502020204030204" pitchFamily="34" charset="0"/>
              </a:rPr>
              <a:t>Karanika</a:t>
            </a:r>
            <a:r>
              <a:rPr lang="en-AU" altLang="en-US" sz="1000" b="0" dirty="0">
                <a:solidFill>
                  <a:schemeClr val="tx1"/>
                </a:solidFill>
                <a:effectLst/>
                <a:latin typeface="Calibri" panose="020F0502020204030204" pitchFamily="34" charset="0"/>
                <a:cs typeface="Calibri" panose="020F0502020204030204" pitchFamily="34" charset="0"/>
              </a:rPr>
              <a:t>-Murray, &amp; C. L. Cooper, Publisher: Routledge/Psychology Press.</a:t>
            </a:r>
            <a:br>
              <a:rPr lang="en-AU" altLang="en-US" sz="1000" b="0" dirty="0">
                <a:solidFill>
                  <a:schemeClr val="tx1"/>
                </a:solidFill>
                <a:effectLst/>
                <a:latin typeface="Calibri" panose="020F0502020204030204" pitchFamily="34" charset="0"/>
                <a:cs typeface="Calibri" panose="020F0502020204030204" pitchFamily="34" charset="0"/>
              </a:rPr>
            </a:br>
            <a:r>
              <a:rPr lang="en-AU" altLang="en-US" sz="1000" b="0" dirty="0">
                <a:solidFill>
                  <a:prstClr val="black"/>
                </a:solidFill>
                <a:effectLst/>
                <a:latin typeface="Calibri"/>
              </a:rPr>
              <a:t>Dollard, M.F., &amp; </a:t>
            </a:r>
            <a:r>
              <a:rPr lang="en-AU" altLang="en-US" sz="1000" b="0" dirty="0" err="1">
                <a:solidFill>
                  <a:prstClr val="black"/>
                </a:solidFill>
                <a:effectLst/>
                <a:latin typeface="Calibri"/>
              </a:rPr>
              <a:t>Karasek</a:t>
            </a:r>
            <a:r>
              <a:rPr lang="en-AU" altLang="en-US" sz="1000" b="0" dirty="0">
                <a:solidFill>
                  <a:prstClr val="black"/>
                </a:solidFill>
                <a:effectLst/>
                <a:latin typeface="Calibri"/>
              </a:rPr>
              <a:t>, R. (2010).</a:t>
            </a:r>
            <a:r>
              <a:rPr lang="en-AU" altLang="en-US" sz="1000" b="0" i="1" dirty="0">
                <a:solidFill>
                  <a:prstClr val="black"/>
                </a:solidFill>
                <a:effectLst/>
                <a:latin typeface="Calibri"/>
              </a:rPr>
              <a:t> </a:t>
            </a:r>
            <a:r>
              <a:rPr lang="en-AU" altLang="en-US" sz="1000" b="0" dirty="0">
                <a:solidFill>
                  <a:prstClr val="black"/>
                </a:solidFill>
                <a:effectLst/>
                <a:latin typeface="Calibri"/>
              </a:rPr>
              <a:t>Building psychosocial safety climate: Evaluation of a socially coordinated PAR risk management stress prevention study. In J. Houdmont, &amp; S. </a:t>
            </a:r>
            <a:r>
              <a:rPr lang="en-AU" altLang="en-US" sz="1000" b="0" dirty="0" err="1">
                <a:solidFill>
                  <a:prstClr val="black"/>
                </a:solidFill>
                <a:effectLst/>
                <a:latin typeface="Calibri"/>
              </a:rPr>
              <a:t>Leka</a:t>
            </a:r>
            <a:r>
              <a:rPr lang="en-AU" altLang="en-US" sz="1000" b="0" dirty="0">
                <a:solidFill>
                  <a:prstClr val="black"/>
                </a:solidFill>
                <a:effectLst/>
                <a:latin typeface="Calibri"/>
              </a:rPr>
              <a:t> (</a:t>
            </a:r>
            <a:r>
              <a:rPr lang="en-AU" altLang="en-US" sz="1000" b="0" dirty="0" err="1">
                <a:solidFill>
                  <a:prstClr val="black"/>
                </a:solidFill>
                <a:effectLst/>
                <a:latin typeface="Calibri"/>
              </a:rPr>
              <a:t>Eds</a:t>
            </a:r>
            <a:r>
              <a:rPr lang="en-AU" altLang="en-US" sz="1000" b="0" dirty="0">
                <a:solidFill>
                  <a:prstClr val="black"/>
                </a:solidFill>
                <a:effectLst/>
                <a:latin typeface="Calibri"/>
              </a:rPr>
              <a:t>).</a:t>
            </a:r>
            <a:r>
              <a:rPr lang="en-AU" altLang="en-US" sz="1000" b="0" i="1" dirty="0">
                <a:solidFill>
                  <a:prstClr val="black"/>
                </a:solidFill>
                <a:effectLst/>
                <a:latin typeface="Calibri"/>
              </a:rPr>
              <a:t> Contemporary occupational health psychology: Global perspectives on research and practice,</a:t>
            </a:r>
            <a:r>
              <a:rPr lang="en-AU" altLang="en-US" sz="1000" b="0" dirty="0">
                <a:solidFill>
                  <a:prstClr val="black"/>
                </a:solidFill>
                <a:effectLst/>
                <a:latin typeface="Calibri"/>
              </a:rPr>
              <a:t> (pp. 208-234). Chichester: Wiley Blackwell.</a:t>
            </a:r>
            <a:br>
              <a:rPr lang="en-AU" altLang="en-US" sz="1000" b="0" dirty="0">
                <a:solidFill>
                  <a:prstClr val="black"/>
                </a:solidFill>
                <a:effectLst/>
                <a:latin typeface="Calibri"/>
              </a:rPr>
            </a:br>
            <a:r>
              <a:rPr lang="en-AU" altLang="en-US" sz="1000" b="0" dirty="0">
                <a:solidFill>
                  <a:prstClr val="black"/>
                </a:solidFill>
                <a:effectLst/>
                <a:latin typeface="Calibri"/>
              </a:rPr>
              <a:t>Brooks, B., </a:t>
            </a:r>
            <a:r>
              <a:rPr lang="en-AU" altLang="en-US" sz="1000" b="0" dirty="0" err="1">
                <a:solidFill>
                  <a:prstClr val="black"/>
                </a:solidFill>
                <a:effectLst/>
                <a:latin typeface="Calibri"/>
              </a:rPr>
              <a:t>Staniford</a:t>
            </a:r>
            <a:r>
              <a:rPr lang="en-AU" altLang="en-US" sz="1000" b="0" dirty="0">
                <a:solidFill>
                  <a:prstClr val="black"/>
                </a:solidFill>
                <a:effectLst/>
                <a:latin typeface="Calibri"/>
              </a:rPr>
              <a:t>, A., Dollard, M.F., &amp; Wiseman, R.J. (2010). Risk factors. Consequences, and management of aggression in health care environments. In J. </a:t>
            </a:r>
            <a:r>
              <a:rPr lang="en-AU" altLang="en-US" sz="1000" b="0" dirty="0" err="1">
                <a:solidFill>
                  <a:prstClr val="black"/>
                </a:solidFill>
                <a:effectLst/>
                <a:latin typeface="Calibri"/>
              </a:rPr>
              <a:t>Houdmont</a:t>
            </a:r>
            <a:r>
              <a:rPr lang="en-AU" altLang="en-US" sz="1000" b="0" dirty="0">
                <a:solidFill>
                  <a:prstClr val="black"/>
                </a:solidFill>
                <a:effectLst/>
                <a:latin typeface="Calibri"/>
              </a:rPr>
              <a:t>, &amp; S. Leka (</a:t>
            </a:r>
            <a:r>
              <a:rPr lang="en-AU" altLang="en-US" sz="1000" b="0" dirty="0" err="1">
                <a:solidFill>
                  <a:prstClr val="black"/>
                </a:solidFill>
                <a:effectLst/>
                <a:latin typeface="Calibri"/>
              </a:rPr>
              <a:t>Eds</a:t>
            </a:r>
            <a:r>
              <a:rPr lang="en-AU" altLang="en-US" sz="1000" b="0" dirty="0">
                <a:solidFill>
                  <a:prstClr val="black"/>
                </a:solidFill>
                <a:effectLst/>
                <a:latin typeface="Calibri"/>
              </a:rPr>
              <a:t>).</a:t>
            </a:r>
            <a:r>
              <a:rPr lang="en-AU" altLang="en-US" sz="1000" b="0" i="1" dirty="0">
                <a:solidFill>
                  <a:prstClr val="black"/>
                </a:solidFill>
                <a:effectLst/>
                <a:latin typeface="Calibri"/>
              </a:rPr>
              <a:t> Contemporary occupational health psychology: Global perspectives on research and practice,</a:t>
            </a:r>
            <a:r>
              <a:rPr lang="en-AU" altLang="en-US" sz="1000" b="0" dirty="0">
                <a:solidFill>
                  <a:prstClr val="black"/>
                </a:solidFill>
                <a:effectLst/>
                <a:latin typeface="Calibri"/>
              </a:rPr>
              <a:t> (pp. 229-254). Chichester: Wiley Blackwell.</a:t>
            </a:r>
            <a:br>
              <a:rPr lang="en-AU" altLang="en-US" sz="1000" b="0" dirty="0">
                <a:solidFill>
                  <a:prstClr val="black"/>
                </a:solidFill>
                <a:effectLst/>
                <a:latin typeface="Calibri"/>
              </a:rPr>
            </a:br>
            <a:r>
              <a:rPr lang="en-AU" altLang="en-US" sz="1000" b="0" dirty="0">
                <a:solidFill>
                  <a:prstClr val="black"/>
                </a:solidFill>
                <a:effectLst/>
                <a:latin typeface="Calibri"/>
              </a:rPr>
              <a:t> </a:t>
            </a:r>
            <a:br>
              <a:rPr lang="en-AU" altLang="en-US" sz="1000" b="0" dirty="0">
                <a:solidFill>
                  <a:prstClr val="black"/>
                </a:solidFill>
                <a:effectLst/>
                <a:latin typeface="Calibri"/>
              </a:rPr>
            </a:br>
            <a:r>
              <a:rPr lang="en-AU" altLang="en-US" sz="1000" dirty="0">
                <a:solidFill>
                  <a:schemeClr val="tx1"/>
                </a:solidFill>
                <a:effectLst/>
                <a:latin typeface="Calibri" panose="020F0502020204030204" pitchFamily="34" charset="0"/>
                <a:cs typeface="Calibri" panose="020F0502020204030204" pitchFamily="34" charset="0"/>
              </a:rPr>
              <a:t>Refereed Journal Articles</a:t>
            </a:r>
            <a:r>
              <a:rPr lang="en-AU" altLang="en-US" sz="1000" b="0" dirty="0">
                <a:solidFill>
                  <a:schemeClr val="tx1"/>
                </a:solidFill>
                <a:effectLst/>
                <a:latin typeface="Calibri" panose="020F0502020204030204" pitchFamily="34" charset="0"/>
                <a:cs typeface="Calibri" panose="020F0502020204030204" pitchFamily="34" charset="0"/>
              </a:rPr>
              <a:t/>
            </a:r>
            <a:br>
              <a:rPr lang="en-AU" altLang="en-US"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Bailey, Tessa S.; Dollard, Maureen F.; Richards, Penny A. M. A national standard for psychosocial safety climate (PSC): PSC 41 as the benchmark for low risk of job strain and depressive symptoms. Journal of Occupational Health Psychology, </a:t>
            </a:r>
            <a:r>
              <a:rPr lang="en-AU" sz="1000" b="0" dirty="0" err="1">
                <a:solidFill>
                  <a:schemeClr val="tx1"/>
                </a:solidFill>
                <a:effectLst/>
                <a:latin typeface="Calibri" panose="020F0502020204030204" pitchFamily="34" charset="0"/>
                <a:cs typeface="Calibri" panose="020F0502020204030204" pitchFamily="34" charset="0"/>
              </a:rPr>
              <a:t>Vol</a:t>
            </a:r>
            <a:r>
              <a:rPr lang="en-AU" sz="1000" b="0" dirty="0">
                <a:solidFill>
                  <a:schemeClr val="tx1"/>
                </a:solidFill>
                <a:effectLst/>
                <a:latin typeface="Calibri" panose="020F0502020204030204" pitchFamily="34" charset="0"/>
                <a:cs typeface="Calibri" panose="020F0502020204030204" pitchFamily="34" charset="0"/>
              </a:rPr>
              <a:t> 20(1), Jan 2015, 15-26.</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Idris, M. A., Dollard, M. F., &amp; Tuckey, M. R. (2015, March 16). Psychosocial Safety Climate as a Management Tool for Employee Engagement and Performance: A Multilevel Analysis.</a:t>
            </a:r>
            <a:br>
              <a:rPr lang="en-AU" sz="1000" b="0" dirty="0">
                <a:solidFill>
                  <a:schemeClr val="tx1"/>
                </a:solidFill>
                <a:effectLst/>
                <a:latin typeface="Calibri" panose="020F0502020204030204" pitchFamily="34" charset="0"/>
                <a:cs typeface="Calibri" panose="020F0502020204030204" pitchFamily="34" charset="0"/>
              </a:rPr>
            </a:br>
            <a:r>
              <a:rPr lang="en-AU" sz="1000" b="0" i="1" dirty="0">
                <a:solidFill>
                  <a:schemeClr val="tx1"/>
                </a:solidFill>
                <a:effectLst/>
                <a:latin typeface="Calibri" panose="020F0502020204030204" pitchFamily="34" charset="0"/>
                <a:cs typeface="Calibri" panose="020F0502020204030204" pitchFamily="34" charset="0"/>
              </a:rPr>
              <a:t>International Journal of Stress Management</a:t>
            </a:r>
            <a:r>
              <a:rPr lang="en-AU" sz="1000" b="0" dirty="0">
                <a:solidFill>
                  <a:schemeClr val="tx1"/>
                </a:solidFill>
                <a:effectLst/>
                <a:latin typeface="Calibri" panose="020F0502020204030204" pitchFamily="34" charset="0"/>
                <a:cs typeface="Calibri" panose="020F0502020204030204" pitchFamily="34" charset="0"/>
              </a:rPr>
              <a:t>. Advance online publication.</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Kwan, S. S. M., Tuckey, M. R., &amp; Dollard, M. F. (in press, accepted 26 Oct 2014). The role of psychosocial safety climate in coping with workplace bullying: A grounded theory and sequential tree analysis. </a:t>
            </a:r>
            <a:r>
              <a:rPr lang="en-AU" sz="1000" b="0" i="1" dirty="0">
                <a:solidFill>
                  <a:schemeClr val="tx1"/>
                </a:solidFill>
                <a:effectLst/>
                <a:latin typeface="Calibri" panose="020F0502020204030204" pitchFamily="34" charset="0"/>
                <a:cs typeface="Calibri" panose="020F0502020204030204" pitchFamily="34" charset="0"/>
              </a:rPr>
              <a:t>European Journal of Work and Organizational Psychology</a:t>
            </a:r>
            <a:r>
              <a:rPr lang="en-AU" sz="1000" b="0" dirty="0">
                <a:solidFill>
                  <a:schemeClr val="tx1"/>
                </a:solidFill>
                <a:effectLst/>
                <a:latin typeface="Calibri" panose="020F0502020204030204" pitchFamily="34" charset="0"/>
                <a:cs typeface="Calibri" panose="020F0502020204030204" pitchFamily="34" charset="0"/>
              </a:rPr>
              <a:t>.  </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Bailey, T. S., Dollard, M. F., McLinton, S. S., &amp; Richards, P. A. M. (2015). Psychosocial safety climate and physical factors in the </a:t>
            </a:r>
            <a:r>
              <a:rPr lang="en-AU" sz="1000" b="0" dirty="0" err="1">
                <a:solidFill>
                  <a:schemeClr val="tx1"/>
                </a:solidFill>
                <a:effectLst/>
                <a:latin typeface="Calibri" panose="020F0502020204030204" pitchFamily="34" charset="0"/>
                <a:cs typeface="Calibri" panose="020F0502020204030204" pitchFamily="34" charset="0"/>
              </a:rPr>
              <a:t>etiology</a:t>
            </a:r>
            <a:r>
              <a:rPr lang="en-AU" sz="1000" b="0" dirty="0">
                <a:solidFill>
                  <a:schemeClr val="tx1"/>
                </a:solidFill>
                <a:effectLst/>
                <a:latin typeface="Calibri" panose="020F0502020204030204" pitchFamily="34" charset="0"/>
                <a:cs typeface="Calibri" panose="020F0502020204030204" pitchFamily="34" charset="0"/>
              </a:rPr>
              <a:t> of MSDs and workplace physical injury compensation claims. </a:t>
            </a:r>
            <a:r>
              <a:rPr lang="en-AU" sz="1000" b="0" i="1" dirty="0">
                <a:solidFill>
                  <a:schemeClr val="tx1"/>
                </a:solidFill>
                <a:effectLst/>
                <a:latin typeface="Calibri" panose="020F0502020204030204" pitchFamily="34" charset="0"/>
                <a:cs typeface="Calibri" panose="020F0502020204030204" pitchFamily="34" charset="0"/>
              </a:rPr>
              <a:t>Work &amp; Stress</a:t>
            </a:r>
            <a:r>
              <a:rPr lang="en-AU" sz="1000" b="0" dirty="0">
                <a:solidFill>
                  <a:schemeClr val="tx1"/>
                </a:solidFill>
                <a:effectLst/>
                <a:latin typeface="Calibri" panose="020F0502020204030204" pitchFamily="34" charset="0"/>
                <a:cs typeface="Calibri" panose="020F0502020204030204" pitchFamily="34" charset="0"/>
              </a:rPr>
              <a:t>.   </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McLinton, S. S., Dollard, M. F., Tuckey, M., &amp; Bailey, T. S. (2014). The prevalence and nature of bullying: A national study of Australian workers. </a:t>
            </a:r>
            <a:r>
              <a:rPr lang="en-AU" sz="1000" b="0" i="1" dirty="0">
                <a:solidFill>
                  <a:schemeClr val="tx1"/>
                </a:solidFill>
                <a:effectLst/>
                <a:latin typeface="Calibri" panose="020F0502020204030204" pitchFamily="34" charset="0"/>
                <a:cs typeface="Calibri" panose="020F0502020204030204" pitchFamily="34" charset="0"/>
              </a:rPr>
              <a:t>Journal of Health, Safety and Environment, 30, </a:t>
            </a:r>
            <a:r>
              <a:rPr lang="en-AU" sz="1000" b="0" dirty="0">
                <a:solidFill>
                  <a:schemeClr val="tx1"/>
                </a:solidFill>
                <a:effectLst/>
                <a:latin typeface="Calibri" panose="020F0502020204030204" pitchFamily="34" charset="0"/>
                <a:cs typeface="Calibri" panose="020F0502020204030204" pitchFamily="34" charset="0"/>
              </a:rPr>
              <a:t>283-300</a:t>
            </a:r>
            <a:r>
              <a:rPr lang="en-AU" sz="1000" b="0" i="1" dirty="0">
                <a:solidFill>
                  <a:schemeClr val="tx1"/>
                </a:solidFill>
                <a:effectLst/>
                <a:latin typeface="Calibri" panose="020F0502020204030204" pitchFamily="34" charset="0"/>
                <a:cs typeface="Calibri" panose="020F0502020204030204" pitchFamily="34" charset="0"/>
              </a:rPr>
              <a:t>.</a:t>
            </a:r>
            <a:r>
              <a:rPr lang="en-AU" sz="1000" b="0" dirty="0">
                <a:solidFill>
                  <a:schemeClr val="tx1"/>
                </a:solidFill>
                <a:effectLst/>
                <a:latin typeface="Calibri" panose="020F0502020204030204" pitchFamily="34" charset="0"/>
                <a:cs typeface="Calibri" panose="020F0502020204030204" pitchFamily="34" charset="0"/>
              </a:rPr>
              <a:t> </a:t>
            </a:r>
            <a:br>
              <a:rPr lang="en-AU" sz="1000" b="0" dirty="0">
                <a:solidFill>
                  <a:schemeClr val="tx1"/>
                </a:solidFill>
                <a:effectLst/>
                <a:latin typeface="Calibri" panose="020F0502020204030204" pitchFamily="34" charset="0"/>
                <a:cs typeface="Calibri" panose="020F0502020204030204" pitchFamily="34" charset="0"/>
              </a:rPr>
            </a:br>
            <a:r>
              <a:rPr lang="en-US" sz="1000" b="0" dirty="0">
                <a:solidFill>
                  <a:schemeClr val="tx1"/>
                </a:solidFill>
                <a:effectLst/>
                <a:latin typeface="Calibri" panose="020F0502020204030204" pitchFamily="34" charset="0"/>
                <a:cs typeface="Calibri" panose="020F0502020204030204" pitchFamily="34" charset="0"/>
              </a:rPr>
              <a:t>Idris, A., Dollard, M. F. &amp; Yulita (2014). Psychosocial safety climate, emotional demands, burnout and depression: A longitudinal multilevel study in the Malaysian private sector, </a:t>
            </a:r>
            <a:r>
              <a:rPr lang="en-US" sz="1000" b="0" i="1" dirty="0">
                <a:solidFill>
                  <a:schemeClr val="tx1"/>
                </a:solidFill>
                <a:effectLst/>
                <a:latin typeface="Calibri" panose="020F0502020204030204" pitchFamily="34" charset="0"/>
                <a:cs typeface="Calibri" panose="020F0502020204030204" pitchFamily="34" charset="0"/>
              </a:rPr>
              <a:t>Journal of Occupational Health Psychology, 19, </a:t>
            </a:r>
            <a:r>
              <a:rPr lang="en-US" sz="1000" b="0" dirty="0">
                <a:solidFill>
                  <a:schemeClr val="tx1"/>
                </a:solidFill>
                <a:effectLst/>
                <a:latin typeface="Calibri" panose="020F0502020204030204" pitchFamily="34" charset="0"/>
                <a:cs typeface="Calibri" panose="020F0502020204030204" pitchFamily="34" charset="0"/>
              </a:rPr>
              <a:t>291-302</a:t>
            </a:r>
            <a:r>
              <a:rPr lang="en-US" sz="1000" b="0" i="1" dirty="0">
                <a:solidFill>
                  <a:schemeClr val="tx1"/>
                </a:solidFill>
                <a:effectLst/>
                <a:latin typeface="Calibri" panose="020F0502020204030204" pitchFamily="34" charset="0"/>
                <a:cs typeface="Calibri" panose="020F0502020204030204" pitchFamily="34" charset="0"/>
              </a:rPr>
              <a:t>.     </a:t>
            </a:r>
            <a:r>
              <a:rPr lang="en-AU" sz="1000" b="0" dirty="0">
                <a:solidFill>
                  <a:schemeClr val="tx1"/>
                </a:solidFill>
                <a:effectLst/>
                <a:latin typeface="Calibri" panose="020F0502020204030204" pitchFamily="34" charset="0"/>
                <a:cs typeface="Calibri" panose="020F0502020204030204" pitchFamily="34" charset="0"/>
              </a:rPr>
              <a:t/>
            </a:r>
            <a:br>
              <a:rPr lang="en-AU" sz="1000" b="0" dirty="0">
                <a:solidFill>
                  <a:schemeClr val="tx1"/>
                </a:solidFill>
                <a:effectLst/>
                <a:latin typeface="Calibri" panose="020F0502020204030204" pitchFamily="34" charset="0"/>
                <a:cs typeface="Calibri" panose="020F0502020204030204" pitchFamily="34" charset="0"/>
              </a:rPr>
            </a:br>
            <a:r>
              <a:rPr lang="en-AU" sz="1000" b="0" dirty="0">
                <a:solidFill>
                  <a:schemeClr val="tx1"/>
                </a:solidFill>
                <a:effectLst/>
                <a:latin typeface="Calibri" panose="020F0502020204030204" pitchFamily="34" charset="0"/>
                <a:cs typeface="Calibri" panose="020F0502020204030204" pitchFamily="34" charset="0"/>
              </a:rPr>
              <a:t>Dollard, M. F., Gordon, J. A., (2014). </a:t>
            </a:r>
            <a:r>
              <a:rPr lang="en-AU" sz="1000" b="0" dirty="0">
                <a:solidFill>
                  <a:schemeClr val="tx1"/>
                </a:solidFill>
                <a:effectLst/>
                <a:latin typeface="Calibri" panose="020F0502020204030204" pitchFamily="34" charset="0"/>
                <a:cs typeface="Calibri" panose="020F0502020204030204" pitchFamily="34" charset="0"/>
                <a:hlinkClick r:id="rId2"/>
              </a:rPr>
              <a:t>Evaluation of a participatory risk management work stress intervention.</a:t>
            </a:r>
            <a:r>
              <a:rPr lang="en-AU" sz="1000" b="0" dirty="0">
                <a:solidFill>
                  <a:schemeClr val="tx1"/>
                </a:solidFill>
                <a:effectLst/>
                <a:latin typeface="Calibri" panose="020F0502020204030204" pitchFamily="34" charset="0"/>
                <a:cs typeface="Calibri" panose="020F0502020204030204" pitchFamily="34" charset="0"/>
              </a:rPr>
              <a:t>  </a:t>
            </a:r>
            <a:r>
              <a:rPr lang="en-AU" sz="1000" b="0" i="1" dirty="0">
                <a:solidFill>
                  <a:schemeClr val="tx1"/>
                </a:solidFill>
                <a:effectLst/>
                <a:latin typeface="Calibri" panose="020F0502020204030204" pitchFamily="34" charset="0"/>
                <a:cs typeface="Calibri" panose="020F0502020204030204" pitchFamily="34" charset="0"/>
              </a:rPr>
              <a:t>International Journal of Stress Management, 21</a:t>
            </a:r>
            <a:r>
              <a:rPr lang="en-AU" sz="1000" b="0" dirty="0">
                <a:solidFill>
                  <a:schemeClr val="tx1"/>
                </a:solidFill>
                <a:effectLst/>
                <a:latin typeface="Calibri" panose="020F0502020204030204" pitchFamily="34" charset="0"/>
                <a:cs typeface="Calibri" panose="020F0502020204030204" pitchFamily="34" charset="0"/>
              </a:rPr>
              <a:t>, 27-42.</a:t>
            </a:r>
            <a:br>
              <a:rPr lang="en-AU" sz="1000" b="0" dirty="0">
                <a:solidFill>
                  <a:schemeClr val="tx1"/>
                </a:solidFill>
                <a:effectLst/>
                <a:latin typeface="Calibri" panose="020F0502020204030204" pitchFamily="34" charset="0"/>
                <a:cs typeface="Calibri" panose="020F0502020204030204" pitchFamily="34" charset="0"/>
              </a:rPr>
            </a:br>
            <a:r>
              <a:rPr lang="en-AU" sz="1000" b="0" dirty="0" err="1">
                <a:solidFill>
                  <a:schemeClr val="tx1"/>
                </a:solidFill>
                <a:effectLst/>
                <a:latin typeface="Calibri" panose="020F0502020204030204" pitchFamily="34" charset="0"/>
                <a:cs typeface="Calibri" panose="020F0502020204030204" pitchFamily="34" charset="0"/>
              </a:rPr>
              <a:t>Brough</a:t>
            </a:r>
            <a:r>
              <a:rPr lang="en-AU" sz="1000" b="0" dirty="0">
                <a:solidFill>
                  <a:schemeClr val="tx1"/>
                </a:solidFill>
                <a:effectLst/>
                <a:latin typeface="Calibri" panose="020F0502020204030204" pitchFamily="34" charset="0"/>
                <a:cs typeface="Calibri" panose="020F0502020204030204" pitchFamily="34" charset="0"/>
              </a:rPr>
              <a:t>, P., Dollard, M. F., Tuckey, M. R. (2014). </a:t>
            </a:r>
            <a:r>
              <a:rPr lang="en-AU" sz="1000" b="0" dirty="0">
                <a:solidFill>
                  <a:schemeClr val="tx1"/>
                </a:solidFill>
                <a:effectLst/>
                <a:latin typeface="Calibri" panose="020F0502020204030204" pitchFamily="34" charset="0"/>
                <a:cs typeface="Calibri" panose="020F0502020204030204" pitchFamily="34" charset="0"/>
                <a:hlinkClick r:id="rId3"/>
              </a:rPr>
              <a:t>Theory and methods to prevent and manage occupational stress: Innovations from around the globe.</a:t>
            </a:r>
            <a:r>
              <a:rPr lang="en-AU" sz="1000" b="0" dirty="0">
                <a:solidFill>
                  <a:schemeClr val="tx1"/>
                </a:solidFill>
                <a:effectLst/>
                <a:latin typeface="Calibri" panose="020F0502020204030204" pitchFamily="34" charset="0"/>
                <a:cs typeface="Calibri" panose="020F0502020204030204" pitchFamily="34" charset="0"/>
              </a:rPr>
              <a:t> </a:t>
            </a:r>
            <a:r>
              <a:rPr lang="en-AU" sz="1000" b="0" i="1" dirty="0">
                <a:solidFill>
                  <a:schemeClr val="tx1"/>
                </a:solidFill>
                <a:effectLst/>
                <a:latin typeface="Calibri" panose="020F0502020204030204" pitchFamily="34" charset="0"/>
                <a:cs typeface="Calibri" panose="020F0502020204030204" pitchFamily="34" charset="0"/>
              </a:rPr>
              <a:t>International Journal of Stress Management, 21</a:t>
            </a:r>
            <a:r>
              <a:rPr lang="en-AU" sz="1000" b="0" dirty="0">
                <a:solidFill>
                  <a:schemeClr val="tx1"/>
                </a:solidFill>
                <a:effectLst/>
                <a:latin typeface="Calibri" panose="020F0502020204030204" pitchFamily="34" charset="0"/>
                <a:cs typeface="Calibri" panose="020F0502020204030204" pitchFamily="34" charset="0"/>
              </a:rPr>
              <a:t>, 1-6.     </a:t>
            </a:r>
            <a:br>
              <a:rPr lang="en-AU" sz="1000" b="0" dirty="0">
                <a:solidFill>
                  <a:schemeClr val="tx1"/>
                </a:solidFill>
                <a:effectLst/>
                <a:latin typeface="Calibri" panose="020F0502020204030204" pitchFamily="34" charset="0"/>
                <a:cs typeface="Calibri" panose="020F0502020204030204" pitchFamily="34" charset="0"/>
              </a:rPr>
            </a:br>
            <a:r>
              <a:rPr lang="en-AU" altLang="en-US" sz="1000" b="0" dirty="0">
                <a:solidFill>
                  <a:schemeClr val="tx1"/>
                </a:solidFill>
                <a:effectLst/>
                <a:latin typeface="Calibri" panose="020F0502020204030204" pitchFamily="34" charset="0"/>
                <a:cs typeface="Calibri" panose="020F0502020204030204" pitchFamily="34" charset="0"/>
              </a:rPr>
              <a:t/>
            </a:r>
            <a:br>
              <a:rPr lang="en-AU" altLang="en-US" sz="1000" b="0" dirty="0">
                <a:solidFill>
                  <a:schemeClr val="tx1"/>
                </a:solidFill>
                <a:effectLst/>
                <a:latin typeface="Calibri" panose="020F0502020204030204" pitchFamily="34" charset="0"/>
                <a:cs typeface="Calibri" panose="020F0502020204030204" pitchFamily="34" charset="0"/>
              </a:rPr>
            </a:br>
            <a:r>
              <a:rPr lang="en-AU" altLang="en-US" sz="1000" b="0" dirty="0">
                <a:solidFill>
                  <a:prstClr val="black"/>
                </a:solidFill>
                <a:effectLst/>
                <a:latin typeface="Calibri"/>
              </a:rPr>
              <a:t/>
            </a:r>
            <a:br>
              <a:rPr lang="en-AU" altLang="en-US" sz="1000" b="0" dirty="0">
                <a:solidFill>
                  <a:prstClr val="black"/>
                </a:solidFill>
                <a:effectLst/>
                <a:latin typeface="Calibri"/>
              </a:rPr>
            </a:br>
            <a:endParaRPr lang="en-AU" dirty="0"/>
          </a:p>
        </p:txBody>
      </p:sp>
    </p:spTree>
    <p:extLst>
      <p:ext uri="{BB962C8B-B14F-4D97-AF65-F5344CB8AC3E}">
        <p14:creationId xmlns:p14="http://schemas.microsoft.com/office/powerpoint/2010/main" val="2864427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4000">
              <a:srgbClr val="0070C0"/>
            </a:gs>
            <a:gs pos="69000">
              <a:srgbClr val="0070C0"/>
            </a:gs>
            <a:gs pos="40000">
              <a:srgbClr val="0070C0"/>
            </a:gs>
            <a:gs pos="23000">
              <a:srgbClr val="0070C0"/>
            </a:gs>
          </a:gsLst>
          <a:lin ang="16200000" scaled="1"/>
        </a:gradFill>
        <a:effectLst/>
      </p:bgPr>
    </p:bg>
    <p:spTree>
      <p:nvGrpSpPr>
        <p:cNvPr id="1" name=""/>
        <p:cNvGrpSpPr/>
        <p:nvPr/>
      </p:nvGrpSpPr>
      <p:grpSpPr>
        <a:xfrm>
          <a:off x="0" y="0"/>
          <a:ext cx="0" cy="0"/>
          <a:chOff x="0" y="0"/>
          <a:chExt cx="0" cy="0"/>
        </a:xfrm>
      </p:grpSpPr>
      <p:sp>
        <p:nvSpPr>
          <p:cNvPr id="4" name="Rectangle 3"/>
          <p:cNvSpPr/>
          <p:nvPr/>
        </p:nvSpPr>
        <p:spPr>
          <a:xfrm>
            <a:off x="1394848" y="920621"/>
            <a:ext cx="9047622" cy="5016758"/>
          </a:xfrm>
          <a:prstGeom prst="rect">
            <a:avLst/>
          </a:prstGeom>
        </p:spPr>
        <p:txBody>
          <a:bodyPr wrap="square">
            <a:spAutoFit/>
          </a:bodyPr>
          <a:lstStyle/>
          <a:p>
            <a:pPr eaLnBrk="0" fontAlgn="base" hangingPunct="0">
              <a:spcBef>
                <a:spcPct val="0"/>
              </a:spcBef>
              <a:spcAft>
                <a:spcPct val="0"/>
              </a:spcAft>
              <a:defRPr/>
            </a:pPr>
            <a:r>
              <a:rPr lang="en-AU" sz="1000" dirty="0" err="1">
                <a:gradFill>
                  <a:gsLst>
                    <a:gs pos="0">
                      <a:prstClr val="black"/>
                    </a:gs>
                    <a:gs pos="40000">
                      <a:prstClr val="black">
                        <a:lumMod val="75000"/>
                        <a:lumOff val="25000"/>
                      </a:prstClr>
                    </a:gs>
                    <a:gs pos="100000">
                      <a:srgbClr val="212745">
                        <a:alpha val="65000"/>
                      </a:srgbClr>
                    </a:gs>
                  </a:gsLst>
                  <a:lin ang="5400000" scaled="0"/>
                </a:gradFill>
                <a:latin typeface="Calibri" panose="020F0502020204030204" pitchFamily="34" charset="0"/>
                <a:cs typeface="Calibri" panose="020F0502020204030204" pitchFamily="34" charset="0"/>
              </a:rPr>
              <a:t>Contd</a:t>
            </a:r>
            <a:endParaRPr lang="en-AU" sz="1000" dirty="0">
              <a:gradFill>
                <a:gsLst>
                  <a:gs pos="0">
                    <a:prstClr val="black"/>
                  </a:gs>
                  <a:gs pos="40000">
                    <a:prstClr val="black">
                      <a:lumMod val="75000"/>
                      <a:lumOff val="25000"/>
                    </a:prstClr>
                  </a:gs>
                  <a:gs pos="100000">
                    <a:srgbClr val="212745">
                      <a:alpha val="65000"/>
                    </a:srgbClr>
                  </a:gs>
                </a:gsLst>
                <a:lin ang="5400000" scaled="0"/>
              </a:gradFill>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AU" sz="1000" dirty="0">
                <a:latin typeface="Calibri" panose="020F0502020204030204" pitchFamily="34" charset="0"/>
                <a:cs typeface="Calibri" panose="020F0502020204030204" pitchFamily="34" charset="0"/>
              </a:rPr>
              <a:t>Dollard, M. F., Neser, D.Y. (2013). Worker health is good for the economy: Union density and psychosocial safety climate as determinants of country differences in worker health and productivity in 31 European countries. </a:t>
            </a:r>
            <a:r>
              <a:rPr lang="en-AU" sz="1000" i="1" dirty="0">
                <a:latin typeface="Calibri" panose="020F0502020204030204" pitchFamily="34" charset="0"/>
                <a:cs typeface="Calibri" panose="020F0502020204030204" pitchFamily="34" charset="0"/>
              </a:rPr>
              <a:t>Social Science and Medicine, 92</a:t>
            </a:r>
            <a:r>
              <a:rPr lang="en-AU" sz="1000" dirty="0">
                <a:latin typeface="Calibri" panose="020F0502020204030204" pitchFamily="34" charset="0"/>
                <a:cs typeface="Calibri" panose="020F0502020204030204" pitchFamily="34" charset="0"/>
              </a:rPr>
              <a:t>, 114-123.</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Opie, T., Dollard, M. F., Lenthall, S., Knight, S. (2013).  Occupational stress in remote area nursing: Development of the remote area nursing stress scale (RANSS). </a:t>
            </a:r>
            <a:r>
              <a:rPr lang="en-AU" sz="1000" i="1" dirty="0">
                <a:latin typeface="Calibri" panose="020F0502020204030204" pitchFamily="34" charset="0"/>
                <a:cs typeface="Calibri" panose="020F0502020204030204" pitchFamily="34" charset="0"/>
              </a:rPr>
              <a:t>Journal of Nursing Measurement, 21</a:t>
            </a:r>
            <a:r>
              <a:rPr lang="en-AU" sz="1000" dirty="0">
                <a:latin typeface="Calibri" panose="020F0502020204030204" pitchFamily="34" charset="0"/>
                <a:cs typeface="Calibri" panose="020F0502020204030204" pitchFamily="34" charset="0"/>
              </a:rPr>
              <a:t>,</a:t>
            </a:r>
            <a:r>
              <a:rPr lang="en-US" sz="1000" dirty="0">
                <a:latin typeface="Calibri" panose="020F0502020204030204" pitchFamily="34" charset="0"/>
                <a:cs typeface="Calibri" panose="020F0502020204030204" pitchFamily="34" charset="0"/>
              </a:rPr>
              <a:t> 246-263. </a:t>
            </a:r>
            <a:r>
              <a:rPr lang="en-AU" sz="1000" dirty="0">
                <a:latin typeface="Calibri" panose="020F0502020204030204" pitchFamily="34" charset="0"/>
                <a:cs typeface="Calibri" panose="020F0502020204030204" pitchFamily="34" charset="0"/>
              </a:rPr>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McTernan, W. P., Dollard, M. F., &amp; </a:t>
            </a:r>
            <a:r>
              <a:rPr lang="en-AU" sz="1000" dirty="0" err="1">
                <a:latin typeface="Calibri" panose="020F0502020204030204" pitchFamily="34" charset="0"/>
                <a:cs typeface="Calibri" panose="020F0502020204030204" pitchFamily="34" charset="0"/>
              </a:rPr>
              <a:t>LaMontagne</a:t>
            </a:r>
            <a:r>
              <a:rPr lang="en-AU" sz="1000" dirty="0">
                <a:latin typeface="Calibri" panose="020F0502020204030204" pitchFamily="34" charset="0"/>
                <a:cs typeface="Calibri" panose="020F0502020204030204" pitchFamily="34" charset="0"/>
              </a:rPr>
              <a:t>, A. D. (2013). Depression in the workplace: An economic cost analysis of depression-related productivity loss attributable to job strain and bullying. </a:t>
            </a:r>
            <a:r>
              <a:rPr lang="en-AU" sz="1000" i="1" dirty="0">
                <a:latin typeface="Calibri" panose="020F0502020204030204" pitchFamily="34" charset="0"/>
                <a:cs typeface="Calibri" panose="020F0502020204030204" pitchFamily="34" charset="0"/>
              </a:rPr>
              <a:t>Work &amp; Stress</a:t>
            </a:r>
            <a:r>
              <a:rPr lang="en-AU" sz="1000" dirty="0">
                <a:latin typeface="Calibri" panose="020F0502020204030204" pitchFamily="34" charset="0"/>
                <a:cs typeface="Calibri" panose="020F0502020204030204" pitchFamily="34" charset="0"/>
              </a:rPr>
              <a:t>, </a:t>
            </a:r>
            <a:r>
              <a:rPr lang="en-AU" sz="1000" i="1" dirty="0">
                <a:latin typeface="Calibri" panose="020F0502020204030204" pitchFamily="34" charset="0"/>
                <a:cs typeface="Calibri" panose="020F0502020204030204" pitchFamily="34" charset="0"/>
              </a:rPr>
              <a:t>27</a:t>
            </a:r>
            <a:r>
              <a:rPr lang="en-AU" sz="1000" dirty="0">
                <a:latin typeface="Calibri" panose="020F0502020204030204" pitchFamily="34" charset="0"/>
                <a:cs typeface="Calibri" panose="020F0502020204030204" pitchFamily="34" charset="0"/>
              </a:rPr>
              <a:t>, 321-338.</a:t>
            </a:r>
            <a:br>
              <a:rPr lang="en-AU" sz="1000" dirty="0">
                <a:latin typeface="Calibri" panose="020F0502020204030204" pitchFamily="34" charset="0"/>
                <a:cs typeface="Calibri" panose="020F0502020204030204" pitchFamily="34" charset="0"/>
              </a:rPr>
            </a:br>
            <a:r>
              <a:rPr lang="en-GB" sz="1000" dirty="0">
                <a:latin typeface="Calibri" panose="020F0502020204030204" pitchFamily="34" charset="0"/>
                <a:cs typeface="Calibri" panose="020F0502020204030204" pitchFamily="34" charset="0"/>
              </a:rPr>
              <a:t>Dollard, M. F., Osborne, K., &amp; Manning, I. (2013). A macro-level shift in modelling work distress and morale. </a:t>
            </a:r>
            <a:r>
              <a:rPr lang="en-GB" sz="1000" i="1" dirty="0">
                <a:latin typeface="Calibri" panose="020F0502020204030204" pitchFamily="34" charset="0"/>
                <a:cs typeface="Calibri" panose="020F0502020204030204" pitchFamily="34" charset="0"/>
              </a:rPr>
              <a:t>Journal of Organizational </a:t>
            </a:r>
            <a:r>
              <a:rPr lang="en-GB" sz="1000" i="1" dirty="0" err="1">
                <a:latin typeface="Calibri" panose="020F0502020204030204" pitchFamily="34" charset="0"/>
                <a:cs typeface="Calibri" panose="020F0502020204030204" pitchFamily="34" charset="0"/>
              </a:rPr>
              <a:t>Behavior</a:t>
            </a:r>
            <a:r>
              <a:rPr lang="en-GB" sz="1000" i="1" dirty="0">
                <a:latin typeface="Calibri" panose="020F0502020204030204" pitchFamily="34" charset="0"/>
                <a:cs typeface="Calibri" panose="020F0502020204030204" pitchFamily="34" charset="0"/>
              </a:rPr>
              <a:t>, 34, </a:t>
            </a:r>
            <a:r>
              <a:rPr lang="en-GB" sz="1000" dirty="0">
                <a:latin typeface="Calibri" panose="020F0502020204030204" pitchFamily="34" charset="0"/>
                <a:cs typeface="Calibri" panose="020F0502020204030204" pitchFamily="34" charset="0"/>
              </a:rPr>
              <a:t>629–647.    </a:t>
            </a:r>
            <a:r>
              <a:rPr lang="en-AU" sz="1000" dirty="0">
                <a:latin typeface="Calibri" panose="020F0502020204030204" pitchFamily="34" charset="0"/>
                <a:cs typeface="Calibri" panose="020F0502020204030204" pitchFamily="34" charset="0"/>
              </a:rPr>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Tuckey, M. R., </a:t>
            </a:r>
            <a:r>
              <a:rPr lang="en-AU" sz="1000" dirty="0" err="1">
                <a:latin typeface="Calibri" panose="020F0502020204030204" pitchFamily="34" charset="0"/>
                <a:cs typeface="Calibri" panose="020F0502020204030204" pitchFamily="34" charset="0"/>
              </a:rPr>
              <a:t>Chrisopoulos</a:t>
            </a:r>
            <a:r>
              <a:rPr lang="en-AU" sz="1000" dirty="0">
                <a:latin typeface="Calibri" panose="020F0502020204030204" pitchFamily="34" charset="0"/>
                <a:cs typeface="Calibri" panose="020F0502020204030204" pitchFamily="34" charset="0"/>
              </a:rPr>
              <a:t>, S. &amp; Dollard, M. F. (2012). </a:t>
            </a:r>
            <a:r>
              <a:rPr lang="en-AU" sz="1000" dirty="0">
                <a:latin typeface="Calibri" panose="020F0502020204030204" pitchFamily="34" charset="0"/>
                <a:cs typeface="Calibri" panose="020F0502020204030204" pitchFamily="34" charset="0"/>
                <a:hlinkClick r:id="rId2"/>
              </a:rPr>
              <a:t>Job demands, resource deficiencies, and workplace harassment: Evidence for micro-level effects.</a:t>
            </a:r>
            <a:r>
              <a:rPr lang="en-AU" sz="1000" dirty="0">
                <a:latin typeface="Calibri" panose="020F0502020204030204" pitchFamily="34" charset="0"/>
                <a:cs typeface="Calibri" panose="020F0502020204030204" pitchFamily="34" charset="0"/>
              </a:rPr>
              <a:t> </a:t>
            </a:r>
            <a:r>
              <a:rPr lang="en-AU" sz="1000" i="1" dirty="0">
                <a:latin typeface="Calibri" panose="020F0502020204030204" pitchFamily="34" charset="0"/>
                <a:cs typeface="Calibri" panose="020F0502020204030204" pitchFamily="34" charset="0"/>
              </a:rPr>
              <a:t>International Journal of Stress Management, 19, </a:t>
            </a:r>
            <a:r>
              <a:rPr lang="en-AU" sz="1000" dirty="0">
                <a:latin typeface="Calibri" panose="020F0502020204030204" pitchFamily="34" charset="0"/>
                <a:cs typeface="Calibri" panose="020F0502020204030204" pitchFamily="34" charset="0"/>
              </a:rPr>
              <a:t>292-310.</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Dollard, M. F., Tuckey, M. R., &amp; </a:t>
            </a:r>
            <a:r>
              <a:rPr lang="en-AU" sz="1000" dirty="0" err="1">
                <a:latin typeface="Calibri" panose="020F0502020204030204" pitchFamily="34" charset="0"/>
                <a:cs typeface="Calibri" panose="020F0502020204030204" pitchFamily="34" charset="0"/>
              </a:rPr>
              <a:t>Dormann</a:t>
            </a:r>
            <a:r>
              <a:rPr lang="en-AU" sz="1000" dirty="0">
                <a:latin typeface="Calibri" panose="020F0502020204030204" pitchFamily="34" charset="0"/>
                <a:cs typeface="Calibri" panose="020F0502020204030204" pitchFamily="34" charset="0"/>
              </a:rPr>
              <a:t>, C. (2012). Psychosocial safety climate moderates the job demand-resource interaction in predicting workgroup distress. </a:t>
            </a:r>
            <a:r>
              <a:rPr lang="en-AU" sz="1000" i="1" dirty="0">
                <a:latin typeface="Calibri" panose="020F0502020204030204" pitchFamily="34" charset="0"/>
                <a:cs typeface="Calibri" panose="020F0502020204030204" pitchFamily="34" charset="0"/>
              </a:rPr>
              <a:t>Accident Analysis and Prevention, 45</a:t>
            </a:r>
            <a:r>
              <a:rPr lang="en-AU" sz="1000" dirty="0">
                <a:latin typeface="Calibri" panose="020F0502020204030204" pitchFamily="34" charset="0"/>
                <a:cs typeface="Calibri" panose="020F0502020204030204" pitchFamily="34" charset="0"/>
              </a:rPr>
              <a:t>, 694-704.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Dollard, M. F., Osborne, K., &amp; Manning, I. (2013). A macro-level shift in modelling work distress and morale, </a:t>
            </a:r>
            <a:r>
              <a:rPr lang="en-AU" sz="1000" i="1" dirty="0">
                <a:latin typeface="Calibri" panose="020F0502020204030204" pitchFamily="34" charset="0"/>
                <a:cs typeface="Calibri" panose="020F0502020204030204" pitchFamily="34" charset="0"/>
              </a:rPr>
              <a:t>Journal of Organizational </a:t>
            </a:r>
            <a:r>
              <a:rPr lang="en-AU" sz="1000" i="1" dirty="0" err="1">
                <a:latin typeface="Calibri" panose="020F0502020204030204" pitchFamily="34" charset="0"/>
                <a:cs typeface="Calibri" panose="020F0502020204030204" pitchFamily="34" charset="0"/>
              </a:rPr>
              <a:t>Behavior</a:t>
            </a:r>
            <a:r>
              <a:rPr lang="en-AU" sz="1000" dirty="0">
                <a:latin typeface="Calibri" panose="020F0502020204030204" pitchFamily="34" charset="0"/>
                <a:cs typeface="Calibri" panose="020F0502020204030204" pitchFamily="34" charset="0"/>
              </a:rPr>
              <a:t>, </a:t>
            </a:r>
            <a:r>
              <a:rPr lang="en-AU" sz="1000" i="1" dirty="0">
                <a:latin typeface="Calibri" panose="020F0502020204030204" pitchFamily="34" charset="0"/>
                <a:cs typeface="Calibri" panose="020F0502020204030204" pitchFamily="34" charset="0"/>
              </a:rPr>
              <a:t>34,</a:t>
            </a:r>
            <a:r>
              <a:rPr lang="en-AU" sz="1000" dirty="0">
                <a:latin typeface="Calibri" panose="020F0502020204030204" pitchFamily="34" charset="0"/>
                <a:cs typeface="Calibri" panose="020F0502020204030204" pitchFamily="34" charset="0"/>
              </a:rPr>
              <a:t> 629–647.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Rickard, G., Lenthall, S., Dollard, M., Opie, T., Knight, S., Dunn, S., Wakerman, J., Macleod, M., Seiler, J. &amp; Brewster-Webb, D. (2012). Organisational intervention to reduce occupational stress and turnover in hospital nurses in the Northern Territory, Australia. </a:t>
            </a:r>
            <a:r>
              <a:rPr lang="en-AU" sz="1000" i="1" dirty="0">
                <a:latin typeface="Calibri" panose="020F0502020204030204" pitchFamily="34" charset="0"/>
                <a:cs typeface="Calibri" panose="020F0502020204030204" pitchFamily="34" charset="0"/>
              </a:rPr>
              <a:t>Collegian</a:t>
            </a:r>
            <a:r>
              <a:rPr lang="en-AU" sz="1000" dirty="0">
                <a:latin typeface="Calibri" panose="020F0502020204030204" pitchFamily="34" charset="0"/>
                <a:cs typeface="Calibri" panose="020F0502020204030204" pitchFamily="34" charset="0"/>
              </a:rPr>
              <a:t>, 19, 211-221</a:t>
            </a:r>
            <a:br>
              <a:rPr lang="en-AU" sz="1000" dirty="0">
                <a:latin typeface="Calibri" panose="020F0502020204030204" pitchFamily="34" charset="0"/>
                <a:cs typeface="Calibri" panose="020F0502020204030204" pitchFamily="34" charset="0"/>
              </a:rPr>
            </a:br>
            <a:r>
              <a:rPr lang="en-AU" altLang="en-US" sz="1000" dirty="0">
                <a:latin typeface="Calibri" panose="020F0502020204030204" pitchFamily="34" charset="0"/>
                <a:cs typeface="Calibri" panose="020F0502020204030204" pitchFamily="34" charset="0"/>
              </a:rPr>
              <a:t>Dollard, M.F., &amp; McTernan, W. (2011). Psychosocial safety climate a multilevel theory of work </a:t>
            </a:r>
            <a:r>
              <a:rPr lang="en-AU" altLang="en-US" sz="1000" dirty="0">
                <a:solidFill>
                  <a:prstClr val="black"/>
                </a:solidFill>
                <a:latin typeface="Calibri" panose="020F0502020204030204" pitchFamily="34" charset="0"/>
                <a:cs typeface="Calibri" panose="020F0502020204030204" pitchFamily="34" charset="0"/>
              </a:rPr>
              <a:t>stress in the health and community sector, Epidemiology and Psychiatric Services, 1-7, Cambridge University Press. (Editorial)</a:t>
            </a:r>
            <a:r>
              <a:rPr lang="en-AU" altLang="en-US" sz="1000" dirty="0">
                <a:solidFill>
                  <a:prstClr val="white"/>
                </a:solidFill>
                <a:latin typeface="Calibri" panose="020F0502020204030204" pitchFamily="34" charset="0"/>
                <a:cs typeface="Calibri" panose="020F0502020204030204" pitchFamily="34" charset="0"/>
              </a:rPr>
              <a:t/>
            </a:r>
            <a:br>
              <a:rPr lang="en-AU" altLang="en-US" sz="1000" dirty="0">
                <a:solidFill>
                  <a:prstClr val="white"/>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Law, R., Dollard, M.F., Tuckey, M.R., &amp; </a:t>
            </a:r>
            <a:r>
              <a:rPr lang="en-AU" altLang="en-US" sz="1000" dirty="0" err="1">
                <a:solidFill>
                  <a:prstClr val="black"/>
                </a:solidFill>
                <a:latin typeface="Calibri" panose="020F0502020204030204" pitchFamily="34" charset="0"/>
                <a:cs typeface="Calibri" panose="020F0502020204030204" pitchFamily="34" charset="0"/>
              </a:rPr>
              <a:t>Dormann</a:t>
            </a:r>
            <a:r>
              <a:rPr lang="en-AU" altLang="en-US" sz="1000" dirty="0">
                <a:solidFill>
                  <a:prstClr val="black"/>
                </a:solidFill>
                <a:latin typeface="Calibri" panose="020F0502020204030204" pitchFamily="34" charset="0"/>
                <a:cs typeface="Calibri" panose="020F0502020204030204" pitchFamily="34" charset="0"/>
              </a:rPr>
              <a:t>, C. (2011). Psychosocial safety climate as a lead indicator of workplace bullying and harassment, job resources, psychological health and employee engagement, Accident Analysis and Prevention, 43, 1782-1793.</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Idris, M.A., Dollard, M.F., Coward, J., &amp; </a:t>
            </a:r>
            <a:r>
              <a:rPr lang="en-AU" altLang="en-US" sz="1000" dirty="0" err="1">
                <a:solidFill>
                  <a:prstClr val="black"/>
                </a:solidFill>
                <a:latin typeface="Calibri" panose="020F0502020204030204" pitchFamily="34" charset="0"/>
                <a:cs typeface="Calibri" panose="020F0502020204030204" pitchFamily="34" charset="0"/>
              </a:rPr>
              <a:t>Dormann</a:t>
            </a:r>
            <a:r>
              <a:rPr lang="en-AU" altLang="en-US" sz="1000" dirty="0">
                <a:solidFill>
                  <a:prstClr val="black"/>
                </a:solidFill>
                <a:latin typeface="Calibri" panose="020F0502020204030204" pitchFamily="34" charset="0"/>
                <a:cs typeface="Calibri" panose="020F0502020204030204" pitchFamily="34" charset="0"/>
              </a:rPr>
              <a:t>, C. (2011, in press). Psychosocial safety climate: Conceptual distinctiveness and effect on job demands and worker psychological well-being. Safety Science.</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Idris, M.A &amp; Dollard, M.F. (2011). Psychosocial safety climate, work conditions, and emotions in the workplace: A Malaysian population-based work stress study. International Journal of Stress Management.</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Idris, M.A, Dollard, M.F &amp; Winefield, A.H. (2011).  </a:t>
            </a:r>
            <a:r>
              <a:rPr lang="en-US" altLang="en-US" sz="1000" dirty="0">
                <a:solidFill>
                  <a:prstClr val="black"/>
                </a:solidFill>
                <a:latin typeface="Calibri" panose="020F0502020204030204" pitchFamily="34" charset="0"/>
                <a:cs typeface="Calibri" panose="020F0502020204030204" pitchFamily="34" charset="0"/>
              </a:rPr>
              <a:t>Integrating psychosocial safety climate in the JD-R model: A study amongst Malaysian workers. South African Journal of Industrial Psychology. </a:t>
            </a:r>
            <a:r>
              <a:rPr lang="en-US" altLang="en-US" sz="1000" dirty="0" err="1">
                <a:solidFill>
                  <a:prstClr val="black"/>
                </a:solidFill>
                <a:latin typeface="Calibri" panose="020F0502020204030204" pitchFamily="34" charset="0"/>
                <a:cs typeface="Calibri" panose="020F0502020204030204" pitchFamily="34" charset="0"/>
              </a:rPr>
              <a:t>Vol</a:t>
            </a:r>
            <a:r>
              <a:rPr lang="en-US" altLang="en-US" sz="1000" dirty="0">
                <a:solidFill>
                  <a:prstClr val="black"/>
                </a:solidFill>
                <a:latin typeface="Calibri" panose="020F0502020204030204" pitchFamily="34" charset="0"/>
                <a:cs typeface="Calibri" panose="020F0502020204030204" pitchFamily="34" charset="0"/>
              </a:rPr>
              <a:t> 37. 1-11.</a:t>
            </a:r>
            <a:r>
              <a:rPr lang="en-AU" altLang="en-US" sz="1000" dirty="0">
                <a:solidFill>
                  <a:prstClr val="black"/>
                </a:solidFill>
                <a:latin typeface="Calibri" panose="020F0502020204030204" pitchFamily="34" charset="0"/>
                <a:cs typeface="Calibri" panose="020F0502020204030204" pitchFamily="34" charset="0"/>
              </a:rPr>
              <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Tuckey, M.R., </a:t>
            </a:r>
            <a:r>
              <a:rPr lang="en-AU" altLang="en-US" sz="1000" dirty="0" err="1">
                <a:solidFill>
                  <a:prstClr val="black"/>
                </a:solidFill>
                <a:latin typeface="Calibri" panose="020F0502020204030204" pitchFamily="34" charset="0"/>
                <a:cs typeface="Calibri" panose="020F0502020204030204" pitchFamily="34" charset="0"/>
              </a:rPr>
              <a:t>Winwood</a:t>
            </a:r>
            <a:r>
              <a:rPr lang="en-AU" altLang="en-US" sz="1000" dirty="0">
                <a:solidFill>
                  <a:prstClr val="black"/>
                </a:solidFill>
                <a:latin typeface="Calibri" panose="020F0502020204030204" pitchFamily="34" charset="0"/>
                <a:cs typeface="Calibri" panose="020F0502020204030204" pitchFamily="34" charset="0"/>
              </a:rPr>
              <a:t>, P., Dollard, M.F. (2011) Psychosocial culture and pathways to psychological injury within policing. Police Practice and Research, 1-17.</a:t>
            </a:r>
            <a:r>
              <a:rPr lang="en-AU" altLang="en-US" sz="1000" i="1" dirty="0">
                <a:solidFill>
                  <a:prstClr val="black"/>
                </a:solidFill>
                <a:latin typeface="Calibri" panose="020F0502020204030204" pitchFamily="34" charset="0"/>
                <a:cs typeface="Calibri" panose="020F0502020204030204" pitchFamily="34" charset="0"/>
              </a:rPr>
              <a:t> </a:t>
            </a:r>
            <a:r>
              <a:rPr lang="en-AU" altLang="en-US" sz="1000" dirty="0">
                <a:solidFill>
                  <a:prstClr val="black"/>
                </a:solidFill>
                <a:latin typeface="Calibri" panose="020F0502020204030204" pitchFamily="34" charset="0"/>
                <a:cs typeface="Calibri" panose="020F0502020204030204" pitchFamily="34" charset="0"/>
              </a:rPr>
              <a:t>Review </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Bond, S. A., Tuckey, M. R., Dollard, M. F., (2010). Psychosocial safety climate, workplace bullying, and symptoms of posttraumatic stress. Organization Development Journal, 28, 37- 56. </a:t>
            </a:r>
            <a:br>
              <a:rPr lang="en-AU" altLang="en-US" sz="1000" dirty="0">
                <a:solidFill>
                  <a:prstClr val="black"/>
                </a:solidFill>
                <a:latin typeface="Calibri" panose="020F0502020204030204" pitchFamily="34" charset="0"/>
                <a:cs typeface="Calibri" panose="020F0502020204030204" pitchFamily="34" charset="0"/>
              </a:rPr>
            </a:br>
            <a:r>
              <a:rPr lang="en-AU" altLang="en-US" sz="1000" dirty="0">
                <a:solidFill>
                  <a:prstClr val="black"/>
                </a:solidFill>
                <a:latin typeface="Calibri" panose="020F0502020204030204" pitchFamily="34" charset="0"/>
                <a:cs typeface="Calibri" panose="020F0502020204030204" pitchFamily="34" charset="0"/>
              </a:rPr>
              <a:t>Hall, G.B., Dollard, M.F., &amp; Coward, J. (2010). Psychosocial Safety Climate: Development of the PSC-12. </a:t>
            </a:r>
            <a:r>
              <a:rPr lang="en-AU" altLang="en-US" sz="1000" i="1" dirty="0">
                <a:solidFill>
                  <a:prstClr val="black"/>
                </a:solidFill>
                <a:latin typeface="Calibri" panose="020F0502020204030204" pitchFamily="34" charset="0"/>
                <a:cs typeface="Calibri" panose="020F0502020204030204" pitchFamily="34" charset="0"/>
              </a:rPr>
              <a:t>International Journal of Stress Management, 4, 353-383. </a:t>
            </a:r>
            <a:r>
              <a:rPr lang="en-AU" altLang="en-US" sz="1000" dirty="0">
                <a:solidFill>
                  <a:prstClr val="black"/>
                </a:solidFill>
                <a:latin typeface="Calibri" panose="020F0502020204030204" pitchFamily="34" charset="0"/>
                <a:cs typeface="Calibri" panose="020F0502020204030204" pitchFamily="34" charset="0"/>
              </a:rPr>
              <a:t/>
            </a:r>
            <a:br>
              <a:rPr lang="en-AU" altLang="en-US" sz="1000" dirty="0">
                <a:solidFill>
                  <a:prstClr val="black"/>
                </a:solidFill>
                <a:latin typeface="Calibri" panose="020F0502020204030204" pitchFamily="34" charset="0"/>
                <a:cs typeface="Calibri" panose="020F0502020204030204" pitchFamily="34" charset="0"/>
              </a:rPr>
            </a:br>
            <a:r>
              <a:rPr lang="en-US" altLang="en-US" sz="1000" dirty="0">
                <a:solidFill>
                  <a:prstClr val="black"/>
                </a:solidFill>
                <a:latin typeface="Calibri" panose="020F0502020204030204" pitchFamily="34" charset="0"/>
                <a:cs typeface="Calibri" panose="020F0502020204030204" pitchFamily="34" charset="0"/>
              </a:rPr>
              <a:t>Dollard, M.F., &amp; Bakker, A. B. 2010. Psychosocial safety climate as a precursor to conducive work environments, psychological health problems, and employee engagement. Journal of Occupational and Organizational Psychology, 83, 579-599. </a:t>
            </a:r>
            <a:endParaRPr lang="en-AU" dirty="0">
              <a:solidFill>
                <a:prstClr val="black"/>
              </a:solidFill>
              <a:cs typeface="Arial" panose="020B0604020202020204" pitchFamily="34" charset="0"/>
            </a:endParaRPr>
          </a:p>
        </p:txBody>
      </p:sp>
    </p:spTree>
    <p:extLst>
      <p:ext uri="{BB962C8B-B14F-4D97-AF65-F5344CB8AC3E}">
        <p14:creationId xmlns:p14="http://schemas.microsoft.com/office/powerpoint/2010/main" val="15151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999">
              <a:srgbClr val="85C2FF"/>
            </a:gs>
            <a:gs pos="98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AU" altLang="en-US" sz="2800">
                <a:solidFill>
                  <a:schemeClr val="bg1"/>
                </a:solidFill>
              </a:rPr>
              <a:t>Forecast emerging organisational, social and human work related risks</a:t>
            </a:r>
          </a:p>
        </p:txBody>
      </p:sp>
      <p:sp>
        <p:nvSpPr>
          <p:cNvPr id="130051" name="Rectangle 4"/>
          <p:cNvSpPr>
            <a:spLocks noChangeArrowheads="1"/>
          </p:cNvSpPr>
          <p:nvPr/>
        </p:nvSpPr>
        <p:spPr bwMode="auto">
          <a:xfrm>
            <a:off x="2566989" y="2349500"/>
            <a:ext cx="1800225"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331781" name="Rectangle 5"/>
          <p:cNvSpPr>
            <a:spLocks noChangeArrowheads="1"/>
          </p:cNvSpPr>
          <p:nvPr/>
        </p:nvSpPr>
        <p:spPr bwMode="auto">
          <a:xfrm>
            <a:off x="4943476" y="234950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3" name="Rectangle 7"/>
          <p:cNvSpPr>
            <a:spLocks noChangeArrowheads="1"/>
          </p:cNvSpPr>
          <p:nvPr/>
        </p:nvSpPr>
        <p:spPr bwMode="auto">
          <a:xfrm>
            <a:off x="7391401" y="234950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4" name="Rectangle 8"/>
          <p:cNvSpPr>
            <a:spLocks noChangeArrowheads="1"/>
          </p:cNvSpPr>
          <p:nvPr/>
        </p:nvSpPr>
        <p:spPr bwMode="auto">
          <a:xfrm>
            <a:off x="2495551" y="3500439"/>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5" name="Rectangle 9"/>
          <p:cNvSpPr>
            <a:spLocks noChangeArrowheads="1"/>
          </p:cNvSpPr>
          <p:nvPr/>
        </p:nvSpPr>
        <p:spPr bwMode="auto">
          <a:xfrm>
            <a:off x="4943476" y="3500439"/>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6" name="Rectangle 10"/>
          <p:cNvSpPr>
            <a:spLocks noChangeArrowheads="1"/>
          </p:cNvSpPr>
          <p:nvPr/>
        </p:nvSpPr>
        <p:spPr bwMode="auto">
          <a:xfrm>
            <a:off x="7391401" y="3500439"/>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7" name="Rectangle 11"/>
          <p:cNvSpPr>
            <a:spLocks noChangeArrowheads="1"/>
          </p:cNvSpPr>
          <p:nvPr/>
        </p:nvSpPr>
        <p:spPr bwMode="auto">
          <a:xfrm>
            <a:off x="2424114" y="6138864"/>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8" name="Rectangle 12"/>
          <p:cNvSpPr>
            <a:spLocks noChangeArrowheads="1"/>
          </p:cNvSpPr>
          <p:nvPr/>
        </p:nvSpPr>
        <p:spPr bwMode="auto">
          <a:xfrm>
            <a:off x="4943476" y="4652964"/>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89" name="Rectangle 13"/>
          <p:cNvSpPr>
            <a:spLocks noChangeArrowheads="1"/>
          </p:cNvSpPr>
          <p:nvPr/>
        </p:nvSpPr>
        <p:spPr bwMode="auto">
          <a:xfrm>
            <a:off x="7391401" y="6138864"/>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331790" name="Rectangle 14"/>
          <p:cNvSpPr>
            <a:spLocks noChangeArrowheads="1"/>
          </p:cNvSpPr>
          <p:nvPr/>
        </p:nvSpPr>
        <p:spPr bwMode="auto">
          <a:xfrm>
            <a:off x="4943476" y="573405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AU">
              <a:solidFill>
                <a:prstClr val="white"/>
              </a:solidFill>
              <a:latin typeface="Arial" charset="0"/>
              <a:cs typeface="Arial" charset="0"/>
            </a:endParaRPr>
          </a:p>
        </p:txBody>
      </p:sp>
      <p:sp>
        <p:nvSpPr>
          <p:cNvPr id="130079" name="Oval 17"/>
          <p:cNvSpPr>
            <a:spLocks noChangeArrowheads="1"/>
          </p:cNvSpPr>
          <p:nvPr/>
        </p:nvSpPr>
        <p:spPr bwMode="auto">
          <a:xfrm>
            <a:off x="2135188" y="2133601"/>
            <a:ext cx="7416800" cy="2232025"/>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331795" name="Text Box 19"/>
          <p:cNvSpPr txBox="1">
            <a:spLocks noChangeArrowheads="1"/>
          </p:cNvSpPr>
          <p:nvPr/>
        </p:nvSpPr>
        <p:spPr bwMode="auto">
          <a:xfrm>
            <a:off x="2566988" y="2349500"/>
            <a:ext cx="1871662" cy="73866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AU" sz="1400" dirty="0">
                <a:solidFill>
                  <a:prstClr val="white"/>
                </a:solidFill>
                <a:latin typeface="Arial" charset="0"/>
                <a:cs typeface="Arial" charset="0"/>
              </a:rPr>
              <a:t>Unstable labour markets, precarious contracts</a:t>
            </a:r>
          </a:p>
        </p:txBody>
      </p:sp>
      <p:sp>
        <p:nvSpPr>
          <p:cNvPr id="331796" name="Text Box 20"/>
          <p:cNvSpPr txBox="1">
            <a:spLocks noChangeArrowheads="1"/>
          </p:cNvSpPr>
          <p:nvPr/>
        </p:nvSpPr>
        <p:spPr bwMode="auto">
          <a:xfrm>
            <a:off x="4943476" y="2349500"/>
            <a:ext cx="1871663" cy="73866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AU" sz="1400">
                <a:solidFill>
                  <a:prstClr val="white"/>
                </a:solidFill>
                <a:latin typeface="Arial" charset="0"/>
                <a:cs typeface="Arial" charset="0"/>
              </a:rPr>
              <a:t>New forms of employment contracting practices</a:t>
            </a:r>
          </a:p>
        </p:txBody>
      </p:sp>
      <p:sp>
        <p:nvSpPr>
          <p:cNvPr id="130086" name="Text Box 21"/>
          <p:cNvSpPr txBox="1">
            <a:spLocks noChangeArrowheads="1"/>
          </p:cNvSpPr>
          <p:nvPr/>
        </p:nvSpPr>
        <p:spPr bwMode="auto">
          <a:xfrm>
            <a:off x="7391401" y="2349500"/>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Job insecurity</a:t>
            </a:r>
          </a:p>
        </p:txBody>
      </p:sp>
      <p:sp>
        <p:nvSpPr>
          <p:cNvPr id="130087" name="Text Box 22"/>
          <p:cNvSpPr txBox="1">
            <a:spLocks noChangeArrowheads="1"/>
          </p:cNvSpPr>
          <p:nvPr/>
        </p:nvSpPr>
        <p:spPr bwMode="auto">
          <a:xfrm>
            <a:off x="2495551" y="3500438"/>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Globalisation</a:t>
            </a:r>
          </a:p>
        </p:txBody>
      </p:sp>
      <p:sp>
        <p:nvSpPr>
          <p:cNvPr id="130088" name="Text Box 24"/>
          <p:cNvSpPr txBox="1">
            <a:spLocks noChangeArrowheads="1"/>
          </p:cNvSpPr>
          <p:nvPr/>
        </p:nvSpPr>
        <p:spPr bwMode="auto">
          <a:xfrm>
            <a:off x="4943476" y="3500438"/>
            <a:ext cx="1871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Lean production, outsourcing</a:t>
            </a:r>
          </a:p>
        </p:txBody>
      </p:sp>
      <p:sp>
        <p:nvSpPr>
          <p:cNvPr id="331801" name="Text Box 25"/>
          <p:cNvSpPr txBox="1">
            <a:spLocks noChangeArrowheads="1"/>
          </p:cNvSpPr>
          <p:nvPr/>
        </p:nvSpPr>
        <p:spPr bwMode="auto">
          <a:xfrm>
            <a:off x="7391401" y="3500438"/>
            <a:ext cx="1871662" cy="73866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AU" sz="1400" dirty="0">
                <a:solidFill>
                  <a:prstClr val="white"/>
                </a:solidFill>
                <a:latin typeface="Arial" charset="0"/>
                <a:cs typeface="Arial" charset="0"/>
              </a:rPr>
              <a:t>Intensification of work, high work load, work pressure</a:t>
            </a:r>
          </a:p>
        </p:txBody>
      </p:sp>
      <p:sp>
        <p:nvSpPr>
          <p:cNvPr id="130092" name="Text Box 26"/>
          <p:cNvSpPr txBox="1">
            <a:spLocks noChangeArrowheads="1"/>
          </p:cNvSpPr>
          <p:nvPr/>
        </p:nvSpPr>
        <p:spPr bwMode="auto">
          <a:xfrm>
            <a:off x="4943476" y="4652963"/>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Long working hours</a:t>
            </a:r>
          </a:p>
        </p:txBody>
      </p:sp>
      <p:sp>
        <p:nvSpPr>
          <p:cNvPr id="130093" name="Text Box 27"/>
          <p:cNvSpPr txBox="1">
            <a:spLocks noChangeArrowheads="1"/>
          </p:cNvSpPr>
          <p:nvPr/>
        </p:nvSpPr>
        <p:spPr bwMode="auto">
          <a:xfrm>
            <a:off x="2424113"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Ageing work force</a:t>
            </a:r>
          </a:p>
        </p:txBody>
      </p:sp>
      <p:sp>
        <p:nvSpPr>
          <p:cNvPr id="331804" name="Text Box 28"/>
          <p:cNvSpPr txBox="1">
            <a:spLocks noChangeArrowheads="1"/>
          </p:cNvSpPr>
          <p:nvPr/>
        </p:nvSpPr>
        <p:spPr bwMode="auto">
          <a:xfrm>
            <a:off x="4943476" y="5734050"/>
            <a:ext cx="1871663" cy="52322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AU" sz="1400" dirty="0">
                <a:solidFill>
                  <a:prstClr val="white"/>
                </a:solidFill>
                <a:latin typeface="Arial" charset="0"/>
                <a:cs typeface="Arial" charset="0"/>
              </a:rPr>
              <a:t>Poor work life balance</a:t>
            </a:r>
          </a:p>
        </p:txBody>
      </p:sp>
      <p:sp>
        <p:nvSpPr>
          <p:cNvPr id="130097" name="Text Box 29"/>
          <p:cNvSpPr txBox="1">
            <a:spLocks noChangeArrowheads="1"/>
          </p:cNvSpPr>
          <p:nvPr/>
        </p:nvSpPr>
        <p:spPr bwMode="auto">
          <a:xfrm>
            <a:off x="7464426" y="6237288"/>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400">
                <a:solidFill>
                  <a:srgbClr val="FFFFFF"/>
                </a:solidFill>
                <a:latin typeface="Arial" panose="020B0604020202020204" pitchFamily="34" charset="0"/>
                <a:cs typeface="Arial" panose="020B0604020202020204" pitchFamily="34" charset="0"/>
              </a:rPr>
              <a:t>Older workers</a:t>
            </a:r>
          </a:p>
        </p:txBody>
      </p:sp>
      <p:sp>
        <p:nvSpPr>
          <p:cNvPr id="130098" name="Text Box 30"/>
          <p:cNvSpPr txBox="1">
            <a:spLocks noChangeArrowheads="1"/>
          </p:cNvSpPr>
          <p:nvPr/>
        </p:nvSpPr>
        <p:spPr bwMode="auto">
          <a:xfrm>
            <a:off x="2640013" y="1628776"/>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US" altLang="en-US" sz="1800">
              <a:solidFill>
                <a:srgbClr val="FFFFFF"/>
              </a:solidFill>
              <a:latin typeface="Arial" panose="020B0604020202020204" pitchFamily="34" charset="0"/>
              <a:cs typeface="Arial" panose="020B0604020202020204" pitchFamily="34" charset="0"/>
            </a:endParaRPr>
          </a:p>
        </p:txBody>
      </p:sp>
      <p:sp>
        <p:nvSpPr>
          <p:cNvPr id="130099" name="Rectangle 31"/>
          <p:cNvSpPr>
            <a:spLocks noChangeArrowheads="1"/>
          </p:cNvSpPr>
          <p:nvPr/>
        </p:nvSpPr>
        <p:spPr bwMode="auto">
          <a:xfrm>
            <a:off x="2566989" y="1628776"/>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130100" name="Rectangle 32"/>
          <p:cNvSpPr>
            <a:spLocks noChangeArrowheads="1"/>
          </p:cNvSpPr>
          <p:nvPr/>
        </p:nvSpPr>
        <p:spPr bwMode="auto">
          <a:xfrm>
            <a:off x="4943476" y="1628776"/>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130101" name="Rectangle 33"/>
          <p:cNvSpPr>
            <a:spLocks noChangeArrowheads="1"/>
          </p:cNvSpPr>
          <p:nvPr/>
        </p:nvSpPr>
        <p:spPr bwMode="auto">
          <a:xfrm>
            <a:off x="7391401" y="1628776"/>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130102" name="Text Box 34"/>
          <p:cNvSpPr txBox="1">
            <a:spLocks noChangeArrowheads="1"/>
          </p:cNvSpPr>
          <p:nvPr/>
        </p:nvSpPr>
        <p:spPr bwMode="auto">
          <a:xfrm>
            <a:off x="2566988" y="1628776"/>
            <a:ext cx="1655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600" b="1">
                <a:solidFill>
                  <a:srgbClr val="000000"/>
                </a:solidFill>
                <a:latin typeface="Arial" panose="020B0604020202020204" pitchFamily="34" charset="0"/>
                <a:cs typeface="Arial" panose="020B0604020202020204" pitchFamily="34" charset="0"/>
              </a:rPr>
              <a:t>Changing labour markets</a:t>
            </a:r>
          </a:p>
        </p:txBody>
      </p:sp>
      <p:sp>
        <p:nvSpPr>
          <p:cNvPr id="130103" name="Text Box 35"/>
          <p:cNvSpPr txBox="1">
            <a:spLocks noChangeArrowheads="1"/>
          </p:cNvSpPr>
          <p:nvPr/>
        </p:nvSpPr>
        <p:spPr bwMode="auto">
          <a:xfrm>
            <a:off x="4943476" y="1628776"/>
            <a:ext cx="1655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600" b="1">
                <a:solidFill>
                  <a:srgbClr val="000000"/>
                </a:solidFill>
                <a:latin typeface="Arial" panose="020B0604020202020204" pitchFamily="34" charset="0"/>
                <a:cs typeface="Arial" panose="020B0604020202020204" pitchFamily="34" charset="0"/>
              </a:rPr>
              <a:t>Changing work organisations</a:t>
            </a:r>
          </a:p>
        </p:txBody>
      </p:sp>
      <p:sp>
        <p:nvSpPr>
          <p:cNvPr id="130104" name="Text Box 36"/>
          <p:cNvSpPr txBox="1">
            <a:spLocks noChangeArrowheads="1"/>
          </p:cNvSpPr>
          <p:nvPr/>
        </p:nvSpPr>
        <p:spPr bwMode="auto">
          <a:xfrm>
            <a:off x="7391401" y="1628776"/>
            <a:ext cx="1800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600" b="1">
                <a:solidFill>
                  <a:srgbClr val="000000"/>
                </a:solidFill>
                <a:latin typeface="Arial" panose="020B0604020202020204" pitchFamily="34" charset="0"/>
                <a:cs typeface="Arial" panose="020B0604020202020204" pitchFamily="34" charset="0"/>
              </a:rPr>
              <a:t>Impact on work characteristics</a:t>
            </a:r>
          </a:p>
        </p:txBody>
      </p:sp>
      <p:sp>
        <p:nvSpPr>
          <p:cNvPr id="130105" name="Line 38"/>
          <p:cNvSpPr>
            <a:spLocks noChangeShapeType="1"/>
          </p:cNvSpPr>
          <p:nvPr/>
        </p:nvSpPr>
        <p:spPr bwMode="auto">
          <a:xfrm>
            <a:off x="4367213" y="27082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06" name="Line 39"/>
          <p:cNvSpPr>
            <a:spLocks noChangeShapeType="1"/>
          </p:cNvSpPr>
          <p:nvPr/>
        </p:nvSpPr>
        <p:spPr bwMode="auto">
          <a:xfrm flipV="1">
            <a:off x="4295775" y="38608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07" name="Line 40"/>
          <p:cNvSpPr>
            <a:spLocks noChangeShapeType="1"/>
          </p:cNvSpPr>
          <p:nvPr/>
        </p:nvSpPr>
        <p:spPr bwMode="auto">
          <a:xfrm flipV="1">
            <a:off x="4295776" y="3068638"/>
            <a:ext cx="7207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08" name="Line 41"/>
          <p:cNvSpPr>
            <a:spLocks noChangeShapeType="1"/>
          </p:cNvSpPr>
          <p:nvPr/>
        </p:nvSpPr>
        <p:spPr bwMode="auto">
          <a:xfrm>
            <a:off x="4367213" y="3068638"/>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09" name="Line 42"/>
          <p:cNvSpPr>
            <a:spLocks noChangeShapeType="1"/>
          </p:cNvSpPr>
          <p:nvPr/>
        </p:nvSpPr>
        <p:spPr bwMode="auto">
          <a:xfrm>
            <a:off x="4295775" y="4221163"/>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0" name="Line 44"/>
          <p:cNvSpPr>
            <a:spLocks noChangeShapeType="1"/>
          </p:cNvSpPr>
          <p:nvPr/>
        </p:nvSpPr>
        <p:spPr bwMode="auto">
          <a:xfrm flipV="1">
            <a:off x="3287713" y="30686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1" name="Line 45"/>
          <p:cNvSpPr>
            <a:spLocks noChangeShapeType="1"/>
          </p:cNvSpPr>
          <p:nvPr/>
        </p:nvSpPr>
        <p:spPr bwMode="auto">
          <a:xfrm>
            <a:off x="6743700" y="27082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2" name="Line 46"/>
          <p:cNvSpPr>
            <a:spLocks noChangeShapeType="1"/>
          </p:cNvSpPr>
          <p:nvPr/>
        </p:nvSpPr>
        <p:spPr bwMode="auto">
          <a:xfrm flipV="1">
            <a:off x="6743700" y="3068638"/>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3" name="Line 47"/>
          <p:cNvSpPr>
            <a:spLocks noChangeShapeType="1"/>
          </p:cNvSpPr>
          <p:nvPr/>
        </p:nvSpPr>
        <p:spPr bwMode="auto">
          <a:xfrm>
            <a:off x="6743701" y="3068638"/>
            <a:ext cx="5762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4" name="Line 48"/>
          <p:cNvSpPr>
            <a:spLocks noChangeShapeType="1"/>
          </p:cNvSpPr>
          <p:nvPr/>
        </p:nvSpPr>
        <p:spPr bwMode="auto">
          <a:xfrm>
            <a:off x="6743700" y="38608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5" name="Line 50"/>
          <p:cNvSpPr>
            <a:spLocks noChangeShapeType="1"/>
          </p:cNvSpPr>
          <p:nvPr/>
        </p:nvSpPr>
        <p:spPr bwMode="auto">
          <a:xfrm flipH="1">
            <a:off x="6743700" y="4221164"/>
            <a:ext cx="1512888"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6" name="Line 51"/>
          <p:cNvSpPr>
            <a:spLocks noChangeShapeType="1"/>
          </p:cNvSpPr>
          <p:nvPr/>
        </p:nvSpPr>
        <p:spPr bwMode="auto">
          <a:xfrm>
            <a:off x="3287713" y="4221164"/>
            <a:ext cx="1655762"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7" name="Line 54"/>
          <p:cNvSpPr>
            <a:spLocks noChangeShapeType="1"/>
          </p:cNvSpPr>
          <p:nvPr/>
        </p:nvSpPr>
        <p:spPr bwMode="auto">
          <a:xfrm flipH="1">
            <a:off x="6743700" y="4221163"/>
            <a:ext cx="64770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8" name="Line 55"/>
          <p:cNvSpPr>
            <a:spLocks noChangeShapeType="1"/>
          </p:cNvSpPr>
          <p:nvPr/>
        </p:nvSpPr>
        <p:spPr bwMode="auto">
          <a:xfrm>
            <a:off x="5808663" y="42211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19" name="Line 56"/>
          <p:cNvSpPr>
            <a:spLocks noChangeShapeType="1"/>
          </p:cNvSpPr>
          <p:nvPr/>
        </p:nvSpPr>
        <p:spPr bwMode="auto">
          <a:xfrm>
            <a:off x="5880100" y="537368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20" name="Line 57"/>
          <p:cNvSpPr>
            <a:spLocks noChangeShapeType="1"/>
          </p:cNvSpPr>
          <p:nvPr/>
        </p:nvSpPr>
        <p:spPr bwMode="auto">
          <a:xfrm>
            <a:off x="4224338" y="6597650"/>
            <a:ext cx="31670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AU">
              <a:solidFill>
                <a:prstClr val="white"/>
              </a:solidFill>
              <a:latin typeface="Trebuchet MS" panose="020B0603020202020204" pitchFamily="34" charset="0"/>
              <a:cs typeface="Arial" panose="020B0604020202020204" pitchFamily="34" charset="0"/>
            </a:endParaRPr>
          </a:p>
        </p:txBody>
      </p:sp>
      <p:sp>
        <p:nvSpPr>
          <p:cNvPr id="130121" name="Text Box 58"/>
          <p:cNvSpPr txBox="1">
            <a:spLocks noChangeArrowheads="1"/>
          </p:cNvSpPr>
          <p:nvPr/>
        </p:nvSpPr>
        <p:spPr bwMode="auto">
          <a:xfrm>
            <a:off x="2424114" y="5589589"/>
            <a:ext cx="1800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600" b="1">
                <a:solidFill>
                  <a:srgbClr val="000000"/>
                </a:solidFill>
                <a:latin typeface="Arial" panose="020B0604020202020204" pitchFamily="34" charset="0"/>
                <a:cs typeface="Arial" panose="020B0604020202020204" pitchFamily="34" charset="0"/>
              </a:rPr>
              <a:t>Changing workforce</a:t>
            </a:r>
          </a:p>
        </p:txBody>
      </p:sp>
      <p:sp>
        <p:nvSpPr>
          <p:cNvPr id="130122" name="Text Box 59"/>
          <p:cNvSpPr txBox="1">
            <a:spLocks noChangeArrowheads="1"/>
          </p:cNvSpPr>
          <p:nvPr/>
        </p:nvSpPr>
        <p:spPr bwMode="auto">
          <a:xfrm>
            <a:off x="7391400" y="5516564"/>
            <a:ext cx="1728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600" b="1">
                <a:solidFill>
                  <a:srgbClr val="000000"/>
                </a:solidFill>
                <a:latin typeface="Arial" panose="020B0604020202020204" pitchFamily="34" charset="0"/>
                <a:cs typeface="Arial" panose="020B0604020202020204" pitchFamily="34" charset="0"/>
              </a:rPr>
              <a:t>Impact on individuals</a:t>
            </a:r>
          </a:p>
        </p:txBody>
      </p:sp>
      <p:sp>
        <p:nvSpPr>
          <p:cNvPr id="130123" name="Text Box 60"/>
          <p:cNvSpPr txBox="1">
            <a:spLocks noChangeArrowheads="1"/>
          </p:cNvSpPr>
          <p:nvPr/>
        </p:nvSpPr>
        <p:spPr bwMode="auto">
          <a:xfrm>
            <a:off x="7608889" y="4508501"/>
            <a:ext cx="3240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AU" altLang="en-US" sz="1000">
                <a:solidFill>
                  <a:srgbClr val="1F497D"/>
                </a:solidFill>
                <a:latin typeface="Arial" panose="020B0604020202020204" pitchFamily="34" charset="0"/>
                <a:cs typeface="Arial" panose="020B0604020202020204" pitchFamily="34" charset="0"/>
              </a:rPr>
              <a:t>Van den Bossche, S., Smulders, P., Houtman, I. Trends and risk groups in working conditions, TNO 2006</a:t>
            </a:r>
          </a:p>
        </p:txBody>
      </p:sp>
      <p:sp>
        <p:nvSpPr>
          <p:cNvPr id="331837" name="AutoShape 61"/>
          <p:cNvSpPr>
            <a:spLocks noChangeArrowheads="1"/>
          </p:cNvSpPr>
          <p:nvPr/>
        </p:nvSpPr>
        <p:spPr bwMode="auto">
          <a:xfrm>
            <a:off x="3000376" y="3213100"/>
            <a:ext cx="5616575" cy="215900"/>
          </a:xfrm>
          <a:prstGeom prst="rightArrow">
            <a:avLst>
              <a:gd name="adj1" fmla="val 50000"/>
              <a:gd name="adj2" fmla="val 65036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AU" altLang="en-US" sz="1800">
              <a:solidFill>
                <a:srgbClr val="FFFFFF"/>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AU"/>
              <a:t>maureen.dollard@unisa.edu.au</a:t>
            </a:r>
          </a:p>
        </p:txBody>
      </p:sp>
    </p:spTree>
    <p:extLst>
      <p:ext uri="{BB962C8B-B14F-4D97-AF65-F5344CB8AC3E}">
        <p14:creationId xmlns:p14="http://schemas.microsoft.com/office/powerpoint/2010/main" val="3425256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837"/>
                                        </p:tgtEl>
                                        <p:attrNameLst>
                                          <p:attrName>style.visibility</p:attrName>
                                        </p:attrNameLst>
                                      </p:cBhvr>
                                      <p:to>
                                        <p:strVal val="visible"/>
                                      </p:to>
                                    </p:set>
                                    <p:animEffect transition="in" filter="dissolve">
                                      <p:cBhvr>
                                        <p:cTn id="7" dur="500"/>
                                        <p:tgtEl>
                                          <p:spTgt spid="331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4599968"/>
            <a:ext cx="4214191" cy="1143000"/>
          </a:xfrm>
        </p:spPr>
        <p:txBody>
          <a:bodyPr/>
          <a:lstStyle/>
          <a:p>
            <a:r>
              <a:rPr lang="en-AU" dirty="0"/>
              <a:t> </a:t>
            </a:r>
            <a:br>
              <a:rPr lang="en-AU" dirty="0"/>
            </a:br>
            <a:r>
              <a:rPr lang="en-AU" sz="2000" dirty="0">
                <a:solidFill>
                  <a:schemeClr val="bg1"/>
                </a:solidFill>
              </a:rPr>
              <a:t/>
            </a:r>
            <a:br>
              <a:rPr lang="en-AU" sz="2000" dirty="0">
                <a:solidFill>
                  <a:schemeClr val="bg1"/>
                </a:solidFill>
              </a:rPr>
            </a:br>
            <a:r>
              <a:rPr lang="en-AU" sz="2000" dirty="0">
                <a:solidFill>
                  <a:schemeClr val="bg1"/>
                </a:solidFill>
              </a:rPr>
              <a:t>Dollard, M.F. &amp; Bailey, T. S. (</a:t>
            </a:r>
            <a:r>
              <a:rPr lang="en-AU" sz="2000" dirty="0" err="1">
                <a:solidFill>
                  <a:schemeClr val="bg1"/>
                </a:solidFill>
              </a:rPr>
              <a:t>Eds</a:t>
            </a:r>
            <a:r>
              <a:rPr lang="en-AU" sz="2000" dirty="0">
                <a:solidFill>
                  <a:schemeClr val="bg1"/>
                </a:solidFill>
              </a:rPr>
              <a:t>)., (2014). </a:t>
            </a:r>
            <a:r>
              <a:rPr lang="en-AU" sz="1800" i="1" dirty="0">
                <a:solidFill>
                  <a:schemeClr val="bg1"/>
                </a:solidFill>
              </a:rPr>
              <a:t>Australian Workplace Barometer: Psychosocial Safety Climate and working conditions in Australia</a:t>
            </a:r>
            <a:r>
              <a:rPr lang="en-AU" sz="1800" dirty="0">
                <a:solidFill>
                  <a:schemeClr val="bg1"/>
                </a:solidFill>
              </a:rPr>
              <a:t>, Samford Valley QLD; Australian Academic Press </a:t>
            </a:r>
            <a:br>
              <a:rPr lang="en-AU" sz="1800" dirty="0">
                <a:solidFill>
                  <a:schemeClr val="bg1"/>
                </a:solidFill>
              </a:rPr>
            </a:br>
            <a:r>
              <a:rPr lang="en-AU" sz="1800" b="1" dirty="0">
                <a:solidFill>
                  <a:schemeClr val="bg1"/>
                </a:solidFill>
              </a:rPr>
              <a:t> </a:t>
            </a:r>
            <a:r>
              <a:rPr lang="en-AU" sz="1800" b="1" u="sng" dirty="0">
                <a:solidFill>
                  <a:schemeClr val="bg1"/>
                </a:solidFill>
                <a:hlinkClick r:id="rId2"/>
              </a:rPr>
              <a:t>http://tinyurl.com/lunco7l</a:t>
            </a:r>
            <a:r>
              <a:rPr lang="en-AU" sz="1800" b="1" dirty="0">
                <a:solidFill>
                  <a:schemeClr val="bg1"/>
                </a:solidFill>
              </a:rPr>
              <a:t> </a:t>
            </a:r>
            <a:r>
              <a:rPr lang="en-AU" sz="1800" dirty="0"/>
              <a:t> </a:t>
            </a:r>
          </a:p>
        </p:txBody>
      </p:sp>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pic>
        <p:nvPicPr>
          <p:cNvPr id="5" name="dade44e8-2365-4c01-9200-82768c27ffdf" descr="cid:9A39CED6-20A5-4192-BAFB-D440A8F8C9B6@BigPon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3860" y="274638"/>
            <a:ext cx="2392638" cy="4098580"/>
          </a:xfrm>
          <a:prstGeom prst="rect">
            <a:avLst/>
          </a:prstGeom>
          <a:noFill/>
          <a:ln>
            <a:noFill/>
          </a:ln>
        </p:spPr>
      </p:pic>
      <p:pic>
        <p:nvPicPr>
          <p:cNvPr id="6" name="Picture 5" descr="cid:image002.png@01D0FB8C.A5F8E5D0"/>
          <p:cNvPicPr/>
          <p:nvPr/>
        </p:nvPicPr>
        <p:blipFill>
          <a:blip r:embed="rId4">
            <a:extLst>
              <a:ext uri="{28A0092B-C50C-407E-A947-70E740481C1C}">
                <a14:useLocalDpi xmlns:a14="http://schemas.microsoft.com/office/drawing/2010/main" val="0"/>
              </a:ext>
            </a:extLst>
          </a:blip>
          <a:srcRect/>
          <a:stretch>
            <a:fillRect/>
          </a:stretch>
        </p:blipFill>
        <p:spPr bwMode="auto">
          <a:xfrm>
            <a:off x="6963396" y="231568"/>
            <a:ext cx="2627659" cy="3952805"/>
          </a:xfrm>
          <a:prstGeom prst="rect">
            <a:avLst/>
          </a:prstGeom>
          <a:noFill/>
          <a:ln>
            <a:noFill/>
          </a:ln>
        </p:spPr>
      </p:pic>
      <p:sp>
        <p:nvSpPr>
          <p:cNvPr id="7" name="Rectangle 6"/>
          <p:cNvSpPr/>
          <p:nvPr/>
        </p:nvSpPr>
        <p:spPr>
          <a:xfrm>
            <a:off x="6599581" y="4797756"/>
            <a:ext cx="4797287" cy="1754326"/>
          </a:xfrm>
          <a:prstGeom prst="rect">
            <a:avLst/>
          </a:prstGeom>
        </p:spPr>
        <p:txBody>
          <a:bodyPr wrap="square">
            <a:spAutoFit/>
          </a:bodyPr>
          <a:lstStyle/>
          <a:p>
            <a:pPr>
              <a:spcAft>
                <a:spcPts val="0"/>
              </a:spcAft>
            </a:pPr>
            <a:r>
              <a:rPr lang="en-US" dirty="0">
                <a:solidFill>
                  <a:srgbClr val="000000"/>
                </a:solidFill>
                <a:latin typeface="Verdana" panose="020B0604030504040204" pitchFamily="34" charset="0"/>
                <a:ea typeface="Calibri" panose="020F0502020204030204" pitchFamily="34" charset="0"/>
              </a:rPr>
              <a:t>Dollard, M.F., </a:t>
            </a:r>
            <a:r>
              <a:rPr lang="en-US" dirty="0" err="1">
                <a:solidFill>
                  <a:srgbClr val="000000"/>
                </a:solidFill>
                <a:latin typeface="Verdana" panose="020B0604030504040204" pitchFamily="34" charset="0"/>
                <a:ea typeface="Calibri" panose="020F0502020204030204" pitchFamily="34" charset="0"/>
              </a:rPr>
              <a:t>Shimazu</a:t>
            </a:r>
            <a:r>
              <a:rPr lang="en-US" dirty="0">
                <a:solidFill>
                  <a:srgbClr val="000000"/>
                </a:solidFill>
                <a:latin typeface="Verdana" panose="020B0604030504040204" pitchFamily="34" charset="0"/>
                <a:ea typeface="Calibri" panose="020F0502020204030204" pitchFamily="34" charset="0"/>
              </a:rPr>
              <a:t>, A., Nordin, R. Bin, </a:t>
            </a:r>
            <a:r>
              <a:rPr lang="en-US" dirty="0" err="1">
                <a:solidFill>
                  <a:srgbClr val="000000"/>
                </a:solidFill>
                <a:latin typeface="Verdana" panose="020B0604030504040204" pitchFamily="34" charset="0"/>
                <a:ea typeface="Calibri" panose="020F0502020204030204" pitchFamily="34" charset="0"/>
              </a:rPr>
              <a:t>Brough</a:t>
            </a:r>
            <a:r>
              <a:rPr lang="en-US" dirty="0">
                <a:solidFill>
                  <a:srgbClr val="000000"/>
                </a:solidFill>
                <a:latin typeface="Verdana" panose="020B0604030504040204" pitchFamily="34" charset="0"/>
                <a:ea typeface="Calibri" panose="020F0502020204030204" pitchFamily="34" charset="0"/>
              </a:rPr>
              <a:t>, P., Tuckey, M.R. </a:t>
            </a:r>
            <a:r>
              <a:rPr lang="en-AU" dirty="0">
                <a:solidFill>
                  <a:srgbClr val="000000"/>
                </a:solidFill>
                <a:latin typeface="Verdana" panose="020B0604030504040204" pitchFamily="34" charset="0"/>
                <a:ea typeface="Calibri" panose="020F0502020204030204" pitchFamily="34" charset="0"/>
              </a:rPr>
              <a:t>(Eds.), (2014). </a:t>
            </a:r>
            <a:r>
              <a:rPr lang="en-US" i="1" dirty="0">
                <a:solidFill>
                  <a:srgbClr val="000000"/>
                </a:solidFill>
                <a:latin typeface="Verdana" panose="020B0604030504040204" pitchFamily="34" charset="0"/>
                <a:ea typeface="Calibri" panose="020F0502020204030204" pitchFamily="34" charset="0"/>
              </a:rPr>
              <a:t>Psychosocial Fact</a:t>
            </a:r>
            <a:r>
              <a:rPr lang="en-AU" i="1" dirty="0" err="1">
                <a:solidFill>
                  <a:srgbClr val="000000"/>
                </a:solidFill>
                <a:latin typeface="Verdana" panose="020B0604030504040204" pitchFamily="34" charset="0"/>
                <a:ea typeface="Calibri" panose="020F0502020204030204" pitchFamily="34" charset="0"/>
              </a:rPr>
              <a:t>ors</a:t>
            </a:r>
            <a:r>
              <a:rPr lang="en-AU" i="1" dirty="0">
                <a:solidFill>
                  <a:srgbClr val="000000"/>
                </a:solidFill>
                <a:latin typeface="Verdana" panose="020B0604030504040204" pitchFamily="34" charset="0"/>
                <a:ea typeface="Calibri" panose="020F0502020204030204" pitchFamily="34" charset="0"/>
              </a:rPr>
              <a:t> at Work in the Asia Pacific </a:t>
            </a:r>
            <a:r>
              <a:rPr lang="en-AU" dirty="0">
                <a:solidFill>
                  <a:srgbClr val="000000"/>
                </a:solidFill>
                <a:latin typeface="Verdana" panose="020B0604030504040204" pitchFamily="34" charset="0"/>
                <a:ea typeface="Calibri" panose="020F0502020204030204" pitchFamily="34" charset="0"/>
              </a:rPr>
              <a:t>Dordrecht</a:t>
            </a:r>
            <a:r>
              <a:rPr lang="en-US" dirty="0">
                <a:solidFill>
                  <a:srgbClr val="000000"/>
                </a:solidFill>
                <a:latin typeface="Verdana" panose="020B0604030504040204" pitchFamily="34" charset="0"/>
                <a:ea typeface="Calibri" panose="020F0502020204030204" pitchFamily="34" charset="0"/>
              </a:rPr>
              <a:t>; Springer International Publishing</a:t>
            </a:r>
            <a:r>
              <a:rPr lang="en-AU" dirty="0">
                <a:solidFill>
                  <a:srgbClr val="000000"/>
                </a:solidFill>
                <a:latin typeface="Verdana" panose="020B0604030504040204" pitchFamily="34" charset="0"/>
                <a:ea typeface="Calibri" panose="020F0502020204030204" pitchFamily="34" charset="0"/>
              </a:rPr>
              <a:t>. </a:t>
            </a:r>
            <a:endParaRPr lang="en-AU" sz="2800" dirty="0">
              <a:latin typeface="Calibri" panose="020F0502020204030204" pitchFamily="34" charset="0"/>
              <a:ea typeface="Calibri" panose="020F0502020204030204" pitchFamily="34" charset="0"/>
            </a:endParaRPr>
          </a:p>
          <a:p>
            <a:pPr>
              <a:spcAft>
                <a:spcPts val="0"/>
              </a:spcAft>
            </a:pPr>
            <a:r>
              <a:rPr lang="en-AU" u="sng" dirty="0">
                <a:solidFill>
                  <a:srgbClr val="595959"/>
                </a:solidFill>
                <a:latin typeface="Verdana" panose="020B0604030504040204" pitchFamily="34" charset="0"/>
                <a:ea typeface="Calibri" panose="020F0502020204030204" pitchFamily="34" charset="0"/>
                <a:hlinkClick r:id="rId5"/>
              </a:rPr>
              <a:t>Psychosocial factors at work</a:t>
            </a:r>
            <a:endParaRPr lang="en-AU"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450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a:off x="7967663" y="1989139"/>
            <a:ext cx="1116012" cy="18764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964488" y="4403725"/>
            <a:ext cx="57785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6813551" y="3973513"/>
            <a:ext cx="1651000" cy="860425"/>
          </a:xfrm>
          <a:prstGeom prst="bentConnector3">
            <a:avLst>
              <a:gd name="adj1" fmla="val 9976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180263" y="4518026"/>
            <a:ext cx="0" cy="7969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289301" y="5540375"/>
            <a:ext cx="297656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34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76" y="3359150"/>
            <a:ext cx="2317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Straight Arrow Connector 48"/>
          <p:cNvCxnSpPr/>
          <p:nvPr/>
        </p:nvCxnSpPr>
        <p:spPr>
          <a:xfrm>
            <a:off x="5794376" y="3171826"/>
            <a:ext cx="1008063" cy="6778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926139" y="4797426"/>
            <a:ext cx="1144587" cy="60007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83150" y="4248150"/>
            <a:ext cx="0" cy="5095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86325" y="3040063"/>
            <a:ext cx="0" cy="5080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476500" y="2451101"/>
            <a:ext cx="1430338" cy="5889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0" name="Curved Connector 239"/>
          <p:cNvCxnSpPr/>
          <p:nvPr/>
        </p:nvCxnSpPr>
        <p:spPr>
          <a:xfrm rot="10800000" flipH="1" flipV="1">
            <a:off x="3954463" y="2654300"/>
            <a:ext cx="50800" cy="2254250"/>
          </a:xfrm>
          <a:prstGeom prst="curvedConnector3">
            <a:avLst>
              <a:gd name="adj1" fmla="val -80941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551489" y="4414838"/>
            <a:ext cx="1120775" cy="5842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47939" y="4275138"/>
            <a:ext cx="1438275" cy="7239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611813" y="2654300"/>
            <a:ext cx="677862"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448300" y="3359151"/>
            <a:ext cx="1189038" cy="76041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184400" y="4106863"/>
            <a:ext cx="1824038"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795838" y="4386263"/>
            <a:ext cx="1509712"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004835" y="3539827"/>
            <a:ext cx="1720734" cy="962936"/>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200" b="1" dirty="0">
              <a:solidFill>
                <a:prstClr val="black"/>
              </a:solidFill>
            </a:endParaRPr>
          </a:p>
          <a:p>
            <a:pPr algn="ctr">
              <a:defRPr/>
            </a:pPr>
            <a:r>
              <a:rPr lang="en-AU" sz="1200" b="1" dirty="0">
                <a:solidFill>
                  <a:prstClr val="black"/>
                </a:solidFill>
              </a:rPr>
              <a:t>Psychosocial Safety Climate </a:t>
            </a:r>
            <a:r>
              <a:rPr lang="en-AU" sz="1200" dirty="0">
                <a:solidFill>
                  <a:prstClr val="black"/>
                </a:solidFill>
              </a:rPr>
              <a:t>(Policies, practices and procedures for psychological  health)</a:t>
            </a:r>
          </a:p>
          <a:p>
            <a:pPr algn="ctr">
              <a:defRPr/>
            </a:pPr>
            <a:endParaRPr lang="en-AU" sz="1200" b="1" dirty="0">
              <a:solidFill>
                <a:prstClr val="black"/>
              </a:solidFill>
            </a:endParaRPr>
          </a:p>
        </p:txBody>
      </p:sp>
      <p:sp>
        <p:nvSpPr>
          <p:cNvPr id="30" name="Rectangle 29"/>
          <p:cNvSpPr/>
          <p:nvPr/>
        </p:nvSpPr>
        <p:spPr>
          <a:xfrm>
            <a:off x="6305957" y="3865927"/>
            <a:ext cx="1661706" cy="1042117"/>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black"/>
                </a:solidFill>
              </a:rPr>
              <a:t>Worker Health </a:t>
            </a:r>
          </a:p>
          <a:p>
            <a:pPr algn="ctr">
              <a:defRPr/>
            </a:pPr>
            <a:r>
              <a:rPr lang="en-AU" sz="1200" dirty="0">
                <a:solidFill>
                  <a:prstClr val="black"/>
                </a:solidFill>
              </a:rPr>
              <a:t>(Distress, Depression, Anxiety, Anger, Suicide, Cardiovascular disease, MSDs, Injuries)</a:t>
            </a:r>
          </a:p>
        </p:txBody>
      </p:sp>
      <p:sp>
        <p:nvSpPr>
          <p:cNvPr id="54" name="Rectangle 53"/>
          <p:cNvSpPr/>
          <p:nvPr/>
        </p:nvSpPr>
        <p:spPr>
          <a:xfrm>
            <a:off x="1762022" y="3040322"/>
            <a:ext cx="1711863" cy="2622154"/>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AU" sz="1200" b="1" dirty="0">
              <a:solidFill>
                <a:prstClr val="black"/>
              </a:solidFill>
            </a:endParaRPr>
          </a:p>
          <a:p>
            <a:pPr algn="ctr">
              <a:defRPr/>
            </a:pPr>
            <a:r>
              <a:rPr lang="en-AU" sz="1200" b="1" dirty="0">
                <a:solidFill>
                  <a:prstClr val="black"/>
                </a:solidFill>
              </a:rPr>
              <a:t>Globalization</a:t>
            </a:r>
          </a:p>
          <a:p>
            <a:pPr algn="ctr">
              <a:defRPr/>
            </a:pPr>
            <a:endParaRPr lang="en-AU" sz="1200" b="1" dirty="0">
              <a:solidFill>
                <a:prstClr val="black"/>
              </a:solidFill>
            </a:endParaRPr>
          </a:p>
          <a:p>
            <a:pPr algn="ctr">
              <a:defRPr/>
            </a:pPr>
            <a:r>
              <a:rPr lang="en-AU" sz="1200" b="1" dirty="0">
                <a:solidFill>
                  <a:prstClr val="black"/>
                </a:solidFill>
              </a:rPr>
              <a:t>National Political Power Relations </a:t>
            </a:r>
          </a:p>
          <a:p>
            <a:pPr algn="ctr">
              <a:defRPr/>
            </a:pPr>
            <a:r>
              <a:rPr lang="en-AU" sz="1200" dirty="0">
                <a:solidFill>
                  <a:prstClr val="black"/>
                </a:solidFill>
              </a:rPr>
              <a:t> (Unions, Corporations, Government, Political parties, NGOs, Community associations)</a:t>
            </a:r>
          </a:p>
          <a:p>
            <a:pPr algn="ctr">
              <a:defRPr/>
            </a:pPr>
            <a:endParaRPr lang="en-AU" sz="1200" b="1" dirty="0">
              <a:solidFill>
                <a:prstClr val="black"/>
              </a:solidFill>
            </a:endParaRPr>
          </a:p>
          <a:p>
            <a:pPr algn="ctr">
              <a:defRPr/>
            </a:pPr>
            <a:r>
              <a:rPr lang="en-AU" sz="1200" b="1" dirty="0">
                <a:solidFill>
                  <a:prstClr val="black"/>
                </a:solidFill>
              </a:rPr>
              <a:t>National Culture</a:t>
            </a:r>
          </a:p>
          <a:p>
            <a:pPr algn="ctr">
              <a:defRPr/>
            </a:pPr>
            <a:endParaRPr lang="en-AU" sz="1200" b="1" dirty="0">
              <a:solidFill>
                <a:prstClr val="black"/>
              </a:solidFill>
            </a:endParaRPr>
          </a:p>
          <a:p>
            <a:pPr algn="ctr">
              <a:defRPr/>
            </a:pPr>
            <a:r>
              <a:rPr lang="en-AU" sz="1200" b="1" dirty="0">
                <a:solidFill>
                  <a:prstClr val="black"/>
                </a:solidFill>
              </a:rPr>
              <a:t>Corruption</a:t>
            </a:r>
          </a:p>
          <a:p>
            <a:pPr>
              <a:defRPr/>
            </a:pPr>
            <a:endParaRPr lang="en-AU" sz="1200" b="1" dirty="0">
              <a:solidFill>
                <a:prstClr val="black"/>
              </a:solidFill>
            </a:endParaRPr>
          </a:p>
        </p:txBody>
      </p:sp>
      <p:sp>
        <p:nvSpPr>
          <p:cNvPr id="225" name="TextBox 224"/>
          <p:cNvSpPr txBox="1"/>
          <p:nvPr/>
        </p:nvSpPr>
        <p:spPr>
          <a:xfrm>
            <a:off x="3273426" y="5732464"/>
            <a:ext cx="3044825" cy="369887"/>
          </a:xfrm>
          <a:prstGeom prst="rect">
            <a:avLst/>
          </a:prstGeom>
          <a:noFill/>
        </p:spPr>
        <p:txBody>
          <a:bodyPr>
            <a:spAutoFit/>
          </a:bodyPr>
          <a:lstStyle/>
          <a:p>
            <a:pPr>
              <a:defRPr/>
            </a:pPr>
            <a:endParaRPr lang="en-AU" dirty="0">
              <a:solidFill>
                <a:prstClr val="black"/>
              </a:solidFill>
              <a:cs typeface="Arial" panose="020B0604020202020204" pitchFamily="34" charset="0"/>
            </a:endParaRPr>
          </a:p>
        </p:txBody>
      </p:sp>
      <p:sp>
        <p:nvSpPr>
          <p:cNvPr id="17" name="Rectangle 16"/>
          <p:cNvSpPr/>
          <p:nvPr/>
        </p:nvSpPr>
        <p:spPr>
          <a:xfrm>
            <a:off x="3985769" y="4757232"/>
            <a:ext cx="1720734" cy="483319"/>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200" b="1" dirty="0">
              <a:solidFill>
                <a:prstClr val="black"/>
              </a:solidFill>
            </a:endParaRPr>
          </a:p>
          <a:p>
            <a:pPr algn="ctr">
              <a:defRPr/>
            </a:pPr>
            <a:r>
              <a:rPr lang="en-AU" sz="1200" b="1" dirty="0">
                <a:solidFill>
                  <a:prstClr val="black"/>
                </a:solidFill>
              </a:rPr>
              <a:t>Income Inequality</a:t>
            </a:r>
          </a:p>
          <a:p>
            <a:pPr algn="ctr">
              <a:defRPr/>
            </a:pPr>
            <a:endParaRPr lang="en-AU" sz="1200" b="1" dirty="0">
              <a:solidFill>
                <a:prstClr val="black"/>
              </a:solidFill>
            </a:endParaRPr>
          </a:p>
        </p:txBody>
      </p:sp>
      <p:sp>
        <p:nvSpPr>
          <p:cNvPr id="21" name="Rectangle 20"/>
          <p:cNvSpPr/>
          <p:nvPr/>
        </p:nvSpPr>
        <p:spPr>
          <a:xfrm>
            <a:off x="3933461" y="2132857"/>
            <a:ext cx="1992924" cy="1224136"/>
          </a:xfrm>
          <a:prstGeom prst="rect">
            <a:avLst/>
          </a:prstGeom>
          <a:pattFill prst="pct20">
            <a:fgClr>
              <a:schemeClr val="accent1"/>
            </a:fgClr>
            <a:bgClr>
              <a:schemeClr val="bg1"/>
            </a:bgClr>
          </a:pattFill>
          <a:ln>
            <a:prstDash val="sysDash"/>
          </a:ln>
          <a:effectLst>
            <a:innerShdw blurRad="114300">
              <a:prstClr val="black"/>
            </a:innerShdw>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prstClr val="black"/>
              </a:solidFill>
              <a:sym typeface="Wingdings" pitchFamily="2" charset="2"/>
            </a:endParaRPr>
          </a:p>
          <a:p>
            <a:pPr algn="ctr">
              <a:defRPr/>
            </a:pPr>
            <a:endParaRPr lang="en-AU" sz="1200" b="1" dirty="0">
              <a:solidFill>
                <a:prstClr val="black"/>
              </a:solidFill>
              <a:sym typeface="Wingdings" pitchFamily="2" charset="2"/>
            </a:endParaRPr>
          </a:p>
          <a:p>
            <a:pPr algn="ctr">
              <a:defRPr/>
            </a:pPr>
            <a:r>
              <a:rPr lang="en-AU" sz="1200" b="1" dirty="0">
                <a:solidFill>
                  <a:prstClr val="black"/>
                </a:solidFill>
                <a:sym typeface="Wingdings" pitchFamily="2" charset="2"/>
              </a:rPr>
              <a:t>Policies</a:t>
            </a:r>
          </a:p>
          <a:p>
            <a:pPr marL="173038">
              <a:defRPr/>
            </a:pPr>
            <a:r>
              <a:rPr lang="en-AU" sz="1200" b="1" dirty="0" err="1">
                <a:solidFill>
                  <a:prstClr val="black"/>
                </a:solidFill>
                <a:sym typeface="Wingdings" pitchFamily="2" charset="2"/>
              </a:rPr>
              <a:t>Labor</a:t>
            </a:r>
            <a:r>
              <a:rPr lang="en-AU" sz="1200" b="1" dirty="0">
                <a:solidFill>
                  <a:prstClr val="black"/>
                </a:solidFill>
                <a:sym typeface="Wingdings" pitchFamily="2" charset="2"/>
              </a:rPr>
              <a:t> market policies </a:t>
            </a:r>
          </a:p>
          <a:p>
            <a:pPr marL="173038" algn="ctr">
              <a:defRPr/>
            </a:pPr>
            <a:r>
              <a:rPr lang="en-AU" sz="1200" dirty="0">
                <a:solidFill>
                  <a:prstClr val="black"/>
                </a:solidFill>
                <a:sym typeface="Wingdings" pitchFamily="2" charset="2"/>
              </a:rPr>
              <a:t>(</a:t>
            </a:r>
            <a:r>
              <a:rPr lang="en-AU" sz="1200" dirty="0" err="1">
                <a:solidFill>
                  <a:prstClr val="black"/>
                </a:solidFill>
                <a:sym typeface="Wingdings" pitchFamily="2" charset="2"/>
              </a:rPr>
              <a:t>Labor</a:t>
            </a:r>
            <a:r>
              <a:rPr lang="en-AU" sz="1200" dirty="0">
                <a:solidFill>
                  <a:prstClr val="black"/>
                </a:solidFill>
                <a:sym typeface="Wingdings" pitchFamily="2" charset="2"/>
              </a:rPr>
              <a:t> regulations, </a:t>
            </a:r>
          </a:p>
          <a:p>
            <a:pPr marL="173038" algn="ctr">
              <a:defRPr/>
            </a:pPr>
            <a:r>
              <a:rPr lang="en-AU" sz="1200" dirty="0">
                <a:solidFill>
                  <a:prstClr val="black"/>
                </a:solidFill>
                <a:sym typeface="Wingdings" pitchFamily="2" charset="2"/>
              </a:rPr>
              <a:t>Industrial relations)</a:t>
            </a:r>
          </a:p>
          <a:p>
            <a:pPr marL="173038">
              <a:defRPr/>
            </a:pPr>
            <a:r>
              <a:rPr lang="en-AU" sz="1200" b="1" dirty="0">
                <a:solidFill>
                  <a:prstClr val="black"/>
                </a:solidFill>
                <a:sym typeface="Wingdings" pitchFamily="2" charset="2"/>
              </a:rPr>
              <a:t>Welfare state policies </a:t>
            </a:r>
          </a:p>
          <a:p>
            <a:pPr marL="173038" algn="ctr">
              <a:defRPr/>
            </a:pPr>
            <a:r>
              <a:rPr lang="en-AU" sz="1200" dirty="0">
                <a:solidFill>
                  <a:prstClr val="black"/>
                </a:solidFill>
                <a:sym typeface="Wingdings" pitchFamily="2" charset="2"/>
              </a:rPr>
              <a:t>(Social policies)</a:t>
            </a:r>
            <a:endParaRPr lang="en-AU" sz="1200" dirty="0">
              <a:solidFill>
                <a:prstClr val="black"/>
              </a:solidFill>
            </a:endParaRPr>
          </a:p>
          <a:p>
            <a:pPr algn="ctr">
              <a:defRPr/>
            </a:pPr>
            <a:endParaRPr lang="en-AU" dirty="0">
              <a:solidFill>
                <a:prstClr val="black"/>
              </a:solidFill>
            </a:endParaRPr>
          </a:p>
          <a:p>
            <a:pPr algn="ctr">
              <a:defRPr/>
            </a:pPr>
            <a:endParaRPr lang="en-AU" dirty="0">
              <a:solidFill>
                <a:prstClr val="black"/>
              </a:solidFill>
            </a:endParaRPr>
          </a:p>
        </p:txBody>
      </p:sp>
      <p:sp>
        <p:nvSpPr>
          <p:cNvPr id="87" name="Rectangle 86"/>
          <p:cNvSpPr/>
          <p:nvPr/>
        </p:nvSpPr>
        <p:spPr>
          <a:xfrm>
            <a:off x="6298392" y="447033"/>
            <a:ext cx="2101864" cy="2911822"/>
          </a:xfrm>
          <a:prstGeom prst="rect">
            <a:avLst/>
          </a:prstGeom>
          <a:pattFill prst="pct20">
            <a:fgClr>
              <a:schemeClr val="accent1"/>
            </a:fgClr>
            <a:bgClr>
              <a:schemeClr val="bg1"/>
            </a:bgClr>
          </a:pattFill>
          <a:ln>
            <a:prstDash val="sysDash"/>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black"/>
                </a:solidFill>
                <a:sym typeface="Wingdings" pitchFamily="2" charset="2"/>
              </a:rPr>
              <a:t>Employment Conditions</a:t>
            </a:r>
          </a:p>
          <a:p>
            <a:pPr algn="ctr">
              <a:defRPr/>
            </a:pPr>
            <a:r>
              <a:rPr lang="en-AU" sz="1200" dirty="0">
                <a:solidFill>
                  <a:prstClr val="black"/>
                </a:solidFill>
                <a:sym typeface="Wingdings" pitchFamily="2" charset="2"/>
              </a:rPr>
              <a:t>(Full employment, Precarious employment, Informal employment, Child labour,  Slavery &amp; bonded labour)</a:t>
            </a:r>
            <a:endParaRPr lang="en-AU" sz="1200" b="1" dirty="0">
              <a:solidFill>
                <a:prstClr val="black"/>
              </a:solidFill>
              <a:sym typeface="Wingdings" pitchFamily="2" charset="2"/>
            </a:endParaRPr>
          </a:p>
          <a:p>
            <a:pPr algn="ctr">
              <a:defRPr/>
            </a:pPr>
            <a:endParaRPr lang="en-AU" sz="1200" b="1" dirty="0">
              <a:solidFill>
                <a:prstClr val="black"/>
              </a:solidFill>
            </a:endParaRPr>
          </a:p>
          <a:p>
            <a:pPr algn="ctr">
              <a:defRPr/>
            </a:pPr>
            <a:r>
              <a:rPr lang="en-AU" sz="1200" b="1" dirty="0">
                <a:solidFill>
                  <a:prstClr val="black"/>
                </a:solidFill>
              </a:rPr>
              <a:t>Psychosocial </a:t>
            </a:r>
            <a:r>
              <a:rPr lang="en-AU" sz="1200" b="1" dirty="0">
                <a:solidFill>
                  <a:prstClr val="black"/>
                </a:solidFill>
                <a:sym typeface="Wingdings" pitchFamily="2" charset="2"/>
              </a:rPr>
              <a:t>Work Conditions</a:t>
            </a:r>
          </a:p>
          <a:p>
            <a:pPr algn="ctr">
              <a:defRPr/>
            </a:pPr>
            <a:r>
              <a:rPr lang="en-AU" sz="1200" dirty="0">
                <a:solidFill>
                  <a:prstClr val="black"/>
                </a:solidFill>
              </a:rPr>
              <a:t>(Workload, Work hours, Job control, Job insecurity, Bullying, Violence, Shift work, Work intensification, Repetitive tasks, Inadequate rewards, Injustice, Work-life conflict, Technology interface)</a:t>
            </a:r>
          </a:p>
        </p:txBody>
      </p:sp>
      <p:sp>
        <p:nvSpPr>
          <p:cNvPr id="40" name="Rectangle 39"/>
          <p:cNvSpPr/>
          <p:nvPr/>
        </p:nvSpPr>
        <p:spPr>
          <a:xfrm>
            <a:off x="6290382" y="5162778"/>
            <a:ext cx="1911969" cy="755144"/>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b="1" dirty="0">
                <a:solidFill>
                  <a:prstClr val="black"/>
                </a:solidFill>
              </a:rPr>
              <a:t>Social and Family Networks</a:t>
            </a:r>
          </a:p>
          <a:p>
            <a:pPr algn="ctr">
              <a:defRPr/>
            </a:pPr>
            <a:r>
              <a:rPr lang="en-AU" sz="1200" b="1" dirty="0">
                <a:solidFill>
                  <a:prstClr val="black"/>
                </a:solidFill>
              </a:rPr>
              <a:t>Health Systems</a:t>
            </a:r>
          </a:p>
        </p:txBody>
      </p:sp>
      <p:sp>
        <p:nvSpPr>
          <p:cNvPr id="235" name="Rectangle 234"/>
          <p:cNvSpPr/>
          <p:nvPr/>
        </p:nvSpPr>
        <p:spPr>
          <a:xfrm>
            <a:off x="2062236" y="6056074"/>
            <a:ext cx="7850188" cy="738664"/>
          </a:xfrm>
          <a:prstGeom prst="rect">
            <a:avLst/>
          </a:prstGeom>
        </p:spPr>
        <p:txBody>
          <a:bodyPr>
            <a:spAutoFit/>
          </a:bodyPr>
          <a:lstStyle/>
          <a:p>
            <a:pPr>
              <a:defRPr/>
            </a:pPr>
            <a:r>
              <a:rPr lang="en-AU" sz="1400" dirty="0">
                <a:solidFill>
                  <a:prstClr val="black"/>
                </a:solidFill>
                <a:cs typeface="Arial" panose="020B0604020202020204" pitchFamily="34" charset="0"/>
              </a:rPr>
              <a:t>Fig. 1.3  </a:t>
            </a:r>
            <a:endParaRPr lang="en-US" sz="1400" dirty="0">
              <a:solidFill>
                <a:prstClr val="black"/>
              </a:solidFill>
              <a:cs typeface="Arial" panose="020B0604020202020204" pitchFamily="34" charset="0"/>
            </a:endParaRPr>
          </a:p>
          <a:p>
            <a:pPr>
              <a:defRPr/>
            </a:pPr>
            <a:r>
              <a:rPr lang="en-US" sz="1400" dirty="0">
                <a:solidFill>
                  <a:prstClr val="black"/>
                </a:solidFill>
                <a:cs typeface="Arial" panose="020B0604020202020204" pitchFamily="34" charset="0"/>
              </a:rPr>
              <a:t>Dollard, M.F., </a:t>
            </a:r>
            <a:r>
              <a:rPr lang="en-US" sz="1400" dirty="0" err="1">
                <a:solidFill>
                  <a:prstClr val="black"/>
                </a:solidFill>
                <a:cs typeface="Arial" panose="020B0604020202020204" pitchFamily="34" charset="0"/>
              </a:rPr>
              <a:t>Shimazu</a:t>
            </a:r>
            <a:r>
              <a:rPr lang="en-US" sz="1400" dirty="0">
                <a:solidFill>
                  <a:prstClr val="black"/>
                </a:solidFill>
                <a:cs typeface="Arial" panose="020B0604020202020204" pitchFamily="34" charset="0"/>
              </a:rPr>
              <a:t>, A., Nordin, R. Bin, </a:t>
            </a:r>
            <a:r>
              <a:rPr lang="en-US" sz="1400" dirty="0" err="1">
                <a:solidFill>
                  <a:prstClr val="black"/>
                </a:solidFill>
                <a:cs typeface="Arial" panose="020B0604020202020204" pitchFamily="34" charset="0"/>
              </a:rPr>
              <a:t>Brough</a:t>
            </a:r>
            <a:r>
              <a:rPr lang="en-US" sz="1400" dirty="0">
                <a:solidFill>
                  <a:prstClr val="black"/>
                </a:solidFill>
                <a:cs typeface="Arial" panose="020B0604020202020204" pitchFamily="34" charset="0"/>
              </a:rPr>
              <a:t>, P., Tuckey, M.R </a:t>
            </a:r>
            <a:r>
              <a:rPr lang="en-AU" sz="1400" dirty="0">
                <a:solidFill>
                  <a:prstClr val="black"/>
                </a:solidFill>
                <a:cs typeface="Arial" panose="020B0604020202020204" pitchFamily="34" charset="0"/>
              </a:rPr>
              <a:t>(Eds.), (2014). </a:t>
            </a:r>
            <a:r>
              <a:rPr lang="en-US" sz="1400" i="1" dirty="0">
                <a:solidFill>
                  <a:prstClr val="black"/>
                </a:solidFill>
                <a:cs typeface="Arial" panose="020B0604020202020204" pitchFamily="34" charset="0"/>
              </a:rPr>
              <a:t>Psychosocial Fact</a:t>
            </a:r>
            <a:r>
              <a:rPr lang="en-AU" sz="1400" i="1" dirty="0" err="1">
                <a:solidFill>
                  <a:prstClr val="black"/>
                </a:solidFill>
                <a:cs typeface="Arial" panose="020B0604020202020204" pitchFamily="34" charset="0"/>
              </a:rPr>
              <a:t>ors</a:t>
            </a:r>
            <a:r>
              <a:rPr lang="en-AU" sz="1400" i="1" dirty="0">
                <a:solidFill>
                  <a:prstClr val="black"/>
                </a:solidFill>
                <a:cs typeface="Arial" panose="020B0604020202020204" pitchFamily="34" charset="0"/>
              </a:rPr>
              <a:t> at Work in the Asia Pacific </a:t>
            </a:r>
            <a:r>
              <a:rPr lang="en-AU" sz="1400" dirty="0">
                <a:solidFill>
                  <a:prstClr val="black"/>
                </a:solidFill>
                <a:cs typeface="Arial" panose="020B0604020202020204" pitchFamily="34" charset="0"/>
              </a:rPr>
              <a:t>Dordrecht</a:t>
            </a:r>
            <a:r>
              <a:rPr lang="en-US" sz="1400" dirty="0">
                <a:solidFill>
                  <a:prstClr val="black"/>
                </a:solidFill>
                <a:cs typeface="Arial" panose="020B0604020202020204" pitchFamily="34" charset="0"/>
              </a:rPr>
              <a:t>; Springer International Publishing</a:t>
            </a:r>
            <a:r>
              <a:rPr lang="en-AU" sz="1400" dirty="0">
                <a:solidFill>
                  <a:prstClr val="black"/>
                </a:solidFill>
                <a:cs typeface="Arial" panose="020B0604020202020204" pitchFamily="34" charset="0"/>
              </a:rPr>
              <a:t>.</a:t>
            </a:r>
            <a:r>
              <a:rPr lang="en-US" sz="1400" dirty="0">
                <a:solidFill>
                  <a:prstClr val="black"/>
                </a:solidFill>
                <a:cs typeface="Arial" panose="020B0604020202020204" pitchFamily="34" charset="0"/>
              </a:rPr>
              <a:t> 9</a:t>
            </a:r>
            <a:r>
              <a:rPr lang="en-AU" sz="1400" dirty="0">
                <a:solidFill>
                  <a:prstClr val="black"/>
                </a:solidFill>
                <a:cs typeface="Arial" panose="020B0604020202020204" pitchFamily="34" charset="0"/>
              </a:rPr>
              <a:t>78-94-017-8974-5</a:t>
            </a:r>
            <a:endParaRPr lang="en-AU" sz="1400" b="1" dirty="0">
              <a:solidFill>
                <a:prstClr val="black"/>
              </a:solidFill>
              <a:cs typeface="Arial" panose="020B0604020202020204" pitchFamily="34" charset="0"/>
            </a:endParaRPr>
          </a:p>
        </p:txBody>
      </p:sp>
      <p:cxnSp>
        <p:nvCxnSpPr>
          <p:cNvPr id="33" name="Straight Arrow Connector 32"/>
          <p:cNvCxnSpPr/>
          <p:nvPr/>
        </p:nvCxnSpPr>
        <p:spPr>
          <a:xfrm flipH="1">
            <a:off x="7345364" y="1543051"/>
            <a:ext cx="3175" cy="1698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256240" y="3865926"/>
            <a:ext cx="1656184" cy="962936"/>
          </a:xfrm>
          <a:prstGeom prst="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200" b="1" dirty="0">
              <a:solidFill>
                <a:prstClr val="black"/>
              </a:solidFill>
            </a:endParaRPr>
          </a:p>
          <a:p>
            <a:pPr algn="ctr">
              <a:defRPr/>
            </a:pPr>
            <a:r>
              <a:rPr lang="en-AU" sz="1200" b="1" dirty="0">
                <a:solidFill>
                  <a:prstClr val="black"/>
                </a:solidFill>
              </a:rPr>
              <a:t>Health Related </a:t>
            </a:r>
            <a:r>
              <a:rPr lang="en-AU" sz="1200" b="1" dirty="0" err="1">
                <a:solidFill>
                  <a:prstClr val="black"/>
                </a:solidFill>
              </a:rPr>
              <a:t>Behaviors</a:t>
            </a:r>
            <a:r>
              <a:rPr lang="en-AU" sz="1200" b="1" dirty="0">
                <a:solidFill>
                  <a:prstClr val="black"/>
                </a:solidFill>
              </a:rPr>
              <a:t> </a:t>
            </a:r>
          </a:p>
          <a:p>
            <a:pPr algn="ctr">
              <a:defRPr/>
            </a:pPr>
            <a:r>
              <a:rPr lang="en-AU" sz="1200" dirty="0">
                <a:solidFill>
                  <a:prstClr val="black"/>
                </a:solidFill>
              </a:rPr>
              <a:t>(Lifestyle, Medication, </a:t>
            </a:r>
            <a:r>
              <a:rPr lang="en-AU" sz="1200" dirty="0" err="1">
                <a:solidFill>
                  <a:prstClr val="black"/>
                </a:solidFill>
              </a:rPr>
              <a:t>Workaholism</a:t>
            </a:r>
            <a:r>
              <a:rPr lang="en-AU" sz="1200" dirty="0">
                <a:solidFill>
                  <a:prstClr val="black"/>
                </a:solidFill>
              </a:rPr>
              <a:t>)</a:t>
            </a:r>
          </a:p>
          <a:p>
            <a:pPr algn="ctr">
              <a:defRPr/>
            </a:pPr>
            <a:r>
              <a:rPr lang="en-AU" sz="1200" b="1" dirty="0">
                <a:solidFill>
                  <a:prstClr val="black"/>
                </a:solidFill>
              </a:rPr>
              <a:t>Gender, Age</a:t>
            </a:r>
          </a:p>
          <a:p>
            <a:pPr algn="ctr">
              <a:defRPr/>
            </a:pPr>
            <a:endParaRPr lang="en-AU" sz="1200" b="1" dirty="0">
              <a:solidFill>
                <a:prstClr val="black"/>
              </a:solidFill>
            </a:endParaRPr>
          </a:p>
        </p:txBody>
      </p:sp>
      <p:cxnSp>
        <p:nvCxnSpPr>
          <p:cNvPr id="48" name="Straight Arrow Connector 47"/>
          <p:cNvCxnSpPr/>
          <p:nvPr/>
        </p:nvCxnSpPr>
        <p:spPr>
          <a:xfrm flipV="1">
            <a:off x="8202614" y="4829175"/>
            <a:ext cx="860425" cy="7112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9864" y="123867"/>
            <a:ext cx="6096000" cy="1938992"/>
          </a:xfrm>
          <a:prstGeom prst="rect">
            <a:avLst/>
          </a:prstGeom>
        </p:spPr>
        <p:txBody>
          <a:bodyPr>
            <a:spAutoFit/>
          </a:bodyPr>
          <a:lstStyle/>
          <a:p>
            <a:pPr>
              <a:defRPr/>
            </a:pPr>
            <a:r>
              <a:rPr lang="en-AU" sz="4000" dirty="0">
                <a:solidFill>
                  <a:prstClr val="black"/>
                </a:solidFill>
                <a:cs typeface="Arial" panose="020B0604020202020204" pitchFamily="34" charset="0"/>
              </a:rPr>
              <a:t>Multi-level model of psychosocial factors at work (Dollard, </a:t>
            </a:r>
            <a:r>
              <a:rPr lang="en-AU" sz="4000" dirty="0" smtClean="0">
                <a:solidFill>
                  <a:prstClr val="black"/>
                </a:solidFill>
                <a:cs typeface="Arial" panose="020B0604020202020204" pitchFamily="34" charset="0"/>
              </a:rPr>
              <a:t>2013)</a:t>
            </a:r>
            <a:endParaRPr lang="en-AU" sz="4000" dirty="0">
              <a:solidFill>
                <a:prstClr val="black"/>
              </a:solidFill>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49571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080000">
            <a:off x="2640013" y="757238"/>
            <a:ext cx="5556250" cy="4146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7200000" lon="600000" rev="0"/>
              </a:camera>
              <a:lightRig rig="threePt" dir="t"/>
            </a:scene3d>
            <a:sp3d z="19050"/>
          </a:bodyPr>
          <a:lstStyle/>
          <a:p>
            <a:pPr algn="ctr" fontAlgn="base">
              <a:spcBef>
                <a:spcPct val="0"/>
              </a:spcBef>
              <a:spcAft>
                <a:spcPct val="0"/>
              </a:spcAft>
              <a:defRPr/>
            </a:pPr>
            <a:endParaRPr lang="en-AU" dirty="0">
              <a:solidFill>
                <a:srgbClr val="FF0000"/>
              </a:solidFill>
            </a:endParaRPr>
          </a:p>
        </p:txBody>
      </p:sp>
      <p:sp>
        <p:nvSpPr>
          <p:cNvPr id="3" name="Oval 2"/>
          <p:cNvSpPr/>
          <p:nvPr/>
        </p:nvSpPr>
        <p:spPr>
          <a:xfrm rot="-1080000">
            <a:off x="3263900" y="1801813"/>
            <a:ext cx="4667250" cy="2914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a:solidFill>
                <a:prstClr val="white"/>
              </a:solidFill>
            </a:endParaRPr>
          </a:p>
        </p:txBody>
      </p:sp>
      <p:sp>
        <p:nvSpPr>
          <p:cNvPr id="4" name="Oval 3"/>
          <p:cNvSpPr/>
          <p:nvPr/>
        </p:nvSpPr>
        <p:spPr>
          <a:xfrm rot="-1080000">
            <a:off x="3733800" y="2532064"/>
            <a:ext cx="3665538" cy="2071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5" name="Oval 4"/>
          <p:cNvSpPr/>
          <p:nvPr/>
        </p:nvSpPr>
        <p:spPr>
          <a:xfrm rot="-1080000">
            <a:off x="4381500" y="2995613"/>
            <a:ext cx="2573338" cy="145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0000"/>
              </a:solidFill>
            </a:endParaRPr>
          </a:p>
        </p:txBody>
      </p:sp>
      <p:sp>
        <p:nvSpPr>
          <p:cNvPr id="132102" name="Rectangle 5"/>
          <p:cNvSpPr>
            <a:spLocks noChangeArrowheads="1"/>
          </p:cNvSpPr>
          <p:nvPr/>
        </p:nvSpPr>
        <p:spPr bwMode="auto">
          <a:xfrm>
            <a:off x="4665663" y="1254125"/>
            <a:ext cx="2392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2800" b="1">
                <a:solidFill>
                  <a:srgbClr val="000000"/>
                </a:solidFill>
                <a:cs typeface="Arial" panose="020B0604020202020204" pitchFamily="34" charset="0"/>
              </a:rPr>
              <a:t>External </a:t>
            </a:r>
          </a:p>
        </p:txBody>
      </p:sp>
      <p:sp>
        <p:nvSpPr>
          <p:cNvPr id="132103" name="Rectangle 6"/>
          <p:cNvSpPr>
            <a:spLocks noChangeArrowheads="1"/>
          </p:cNvSpPr>
          <p:nvPr/>
        </p:nvSpPr>
        <p:spPr bwMode="auto">
          <a:xfrm>
            <a:off x="3648076" y="1989139"/>
            <a:ext cx="3897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2800" b="1">
                <a:solidFill>
                  <a:srgbClr val="000000"/>
                </a:solidFill>
                <a:cs typeface="Arial" panose="020B0604020202020204" pitchFamily="34" charset="0"/>
              </a:rPr>
              <a:t>Organisational </a:t>
            </a:r>
          </a:p>
        </p:txBody>
      </p:sp>
      <p:sp>
        <p:nvSpPr>
          <p:cNvPr id="132104" name="Rectangle 8"/>
          <p:cNvSpPr>
            <a:spLocks noChangeArrowheads="1"/>
          </p:cNvSpPr>
          <p:nvPr/>
        </p:nvSpPr>
        <p:spPr bwMode="auto">
          <a:xfrm>
            <a:off x="4513264" y="2492375"/>
            <a:ext cx="2778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2800" b="1">
                <a:solidFill>
                  <a:srgbClr val="000000"/>
                </a:solidFill>
                <a:cs typeface="Arial" panose="020B0604020202020204" pitchFamily="34" charset="0"/>
              </a:rPr>
              <a:t>Job design</a:t>
            </a:r>
          </a:p>
        </p:txBody>
      </p:sp>
      <p:sp>
        <p:nvSpPr>
          <p:cNvPr id="132105" name="TextBox 9"/>
          <p:cNvSpPr txBox="1">
            <a:spLocks noChangeArrowheads="1"/>
          </p:cNvSpPr>
          <p:nvPr/>
        </p:nvSpPr>
        <p:spPr bwMode="auto">
          <a:xfrm>
            <a:off x="5591176" y="5300664"/>
            <a:ext cx="507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1800">
                <a:solidFill>
                  <a:srgbClr val="000000"/>
                </a:solidFill>
                <a:latin typeface="Arial" panose="020B0604020202020204" pitchFamily="34" charset="0"/>
                <a:cs typeface="Arial" panose="020B0604020202020204" pitchFamily="34" charset="0"/>
              </a:rPr>
              <a:t>Layers of influence on worker health</a:t>
            </a:r>
          </a:p>
        </p:txBody>
      </p:sp>
      <p:sp>
        <p:nvSpPr>
          <p:cNvPr id="132106" name="TextBox 10"/>
          <p:cNvSpPr txBox="1">
            <a:spLocks noChangeArrowheads="1"/>
          </p:cNvSpPr>
          <p:nvPr/>
        </p:nvSpPr>
        <p:spPr bwMode="auto">
          <a:xfrm>
            <a:off x="4976813" y="3284539"/>
            <a:ext cx="2303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2800" b="1">
                <a:solidFill>
                  <a:srgbClr val="000000"/>
                </a:solidFill>
                <a:latin typeface="Arial" panose="020B0604020202020204" pitchFamily="34" charset="0"/>
                <a:cs typeface="Arial" panose="020B0604020202020204" pitchFamily="34" charset="0"/>
              </a:rPr>
              <a:t>Individual</a:t>
            </a:r>
          </a:p>
        </p:txBody>
      </p:sp>
      <p:sp>
        <p:nvSpPr>
          <p:cNvPr id="8" name="Footer Placeholder 7"/>
          <p:cNvSpPr>
            <a:spLocks noGrp="1"/>
          </p:cNvSpPr>
          <p:nvPr>
            <p:ph type="ftr" sz="quarter" idx="11"/>
          </p:nvPr>
        </p:nvSpPr>
        <p:spPr/>
        <p:txBody>
          <a:bodyPr/>
          <a:lstStyle/>
          <a:p>
            <a:pPr>
              <a:defRPr/>
            </a:pPr>
            <a:r>
              <a:rPr lang="en-AU"/>
              <a:t>maureen.dollard@unisa.edu.au</a:t>
            </a:r>
          </a:p>
        </p:txBody>
      </p:sp>
    </p:spTree>
    <p:extLst>
      <p:ext uri="{BB962C8B-B14F-4D97-AF65-F5344CB8AC3E}">
        <p14:creationId xmlns:p14="http://schemas.microsoft.com/office/powerpoint/2010/main" val="407807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67214" y="4005264"/>
            <a:ext cx="3959225" cy="287337"/>
          </a:xfrm>
          <a:prstGeom prst="rect">
            <a:avLst/>
          </a:prstGeom>
          <a:noFill/>
          <a:ln w="9525">
            <a:noFill/>
            <a:prstDash val="sysDash"/>
            <a:miter lim="800000"/>
            <a:headEnd/>
            <a:tailEnd/>
          </a:ln>
        </p:spPr>
        <p:txBody>
          <a:bodyPr anchor="ctr"/>
          <a:lstStyle/>
          <a:p>
            <a:pPr algn="ctr" fontAlgn="base">
              <a:spcBef>
                <a:spcPct val="0"/>
              </a:spcBef>
              <a:spcAft>
                <a:spcPct val="0"/>
              </a:spcAft>
              <a:defRPr/>
            </a:pPr>
            <a:r>
              <a:rPr lang="en-AU" sz="1400" kern="0" dirty="0">
                <a:solidFill>
                  <a:srgbClr val="002060"/>
                </a:solidFill>
                <a:cs typeface="Times New Roman" pitchFamily="18" charset="0"/>
              </a:rPr>
              <a:t>Extended Motivational Path</a:t>
            </a:r>
            <a:endParaRPr lang="en-AU" sz="1400" kern="0" dirty="0">
              <a:solidFill>
                <a:srgbClr val="002060"/>
              </a:solidFill>
              <a:cs typeface="Arial" panose="020B0604020202020204" pitchFamily="34" charset="0"/>
            </a:endParaRPr>
          </a:p>
        </p:txBody>
      </p:sp>
      <p:sp>
        <p:nvSpPr>
          <p:cNvPr id="68611" name="Rectangle 8"/>
          <p:cNvSpPr>
            <a:spLocks noChangeArrowheads="1"/>
          </p:cNvSpPr>
          <p:nvPr/>
        </p:nvSpPr>
        <p:spPr bwMode="auto">
          <a:xfrm>
            <a:off x="6384926" y="3284538"/>
            <a:ext cx="1223963" cy="431800"/>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Engagement</a:t>
            </a:r>
          </a:p>
        </p:txBody>
      </p:sp>
      <p:sp>
        <p:nvSpPr>
          <p:cNvPr id="68612" name="Rectangle 9"/>
          <p:cNvSpPr>
            <a:spLocks noChangeArrowheads="1"/>
          </p:cNvSpPr>
          <p:nvPr/>
        </p:nvSpPr>
        <p:spPr bwMode="auto">
          <a:xfrm>
            <a:off x="6384925" y="2490789"/>
            <a:ext cx="1295400" cy="433387"/>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 Psychological </a:t>
            </a:r>
          </a:p>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Health </a:t>
            </a:r>
          </a:p>
        </p:txBody>
      </p:sp>
      <p:grpSp>
        <p:nvGrpSpPr>
          <p:cNvPr id="2" name="Group 101"/>
          <p:cNvGrpSpPr>
            <a:grpSpLocks/>
          </p:cNvGrpSpPr>
          <p:nvPr/>
        </p:nvGrpSpPr>
        <p:grpSpPr bwMode="auto">
          <a:xfrm>
            <a:off x="4728668" y="2492351"/>
            <a:ext cx="1368426" cy="1223963"/>
            <a:chOff x="2019" y="1751"/>
            <a:chExt cx="862" cy="771"/>
          </a:xfrm>
          <a:solidFill>
            <a:srgbClr val="002060"/>
          </a:solidFill>
        </p:grpSpPr>
        <p:sp>
          <p:nvSpPr>
            <p:cNvPr id="8" name="Rectangle 13"/>
            <p:cNvSpPr>
              <a:spLocks noChangeArrowheads="1"/>
            </p:cNvSpPr>
            <p:nvPr/>
          </p:nvSpPr>
          <p:spPr bwMode="auto">
            <a:xfrm>
              <a:off x="2019" y="2250"/>
              <a:ext cx="862" cy="272"/>
            </a:xfrm>
            <a:prstGeom prst="rect">
              <a:avLst/>
            </a:prstGeom>
            <a:grpFill/>
            <a:ln w="9525">
              <a:solidFill>
                <a:schemeClr val="tx1"/>
              </a:solidFill>
              <a:prstDash val="sysDash"/>
              <a:miter lim="800000"/>
              <a:headEnd/>
              <a:tailEnd/>
            </a:ln>
          </p:spPr>
          <p:txBody>
            <a:bodyPr wrap="none" anchor="ctr">
              <a:flatTx/>
            </a:bodyPr>
            <a:lstStyle/>
            <a:p>
              <a:pPr algn="ctr" fontAlgn="base">
                <a:spcBef>
                  <a:spcPct val="0"/>
                </a:spcBef>
                <a:spcAft>
                  <a:spcPct val="0"/>
                </a:spcAft>
                <a:defRPr/>
              </a:pPr>
              <a:r>
                <a:rPr lang="en-AU" sz="1400" dirty="0">
                  <a:solidFill>
                    <a:prstClr val="white"/>
                  </a:solidFill>
                  <a:latin typeface="Arial" charset="0"/>
                  <a:cs typeface="Arial" charset="0"/>
                </a:rPr>
                <a:t>Resources</a:t>
              </a:r>
            </a:p>
          </p:txBody>
        </p:sp>
        <p:sp>
          <p:nvSpPr>
            <p:cNvPr id="9" name="Rectangle 14"/>
            <p:cNvSpPr>
              <a:spLocks noChangeArrowheads="1"/>
            </p:cNvSpPr>
            <p:nvPr/>
          </p:nvSpPr>
          <p:spPr bwMode="auto">
            <a:xfrm>
              <a:off x="2019" y="1751"/>
              <a:ext cx="862" cy="273"/>
            </a:xfrm>
            <a:prstGeom prst="rect">
              <a:avLst/>
            </a:prstGeom>
            <a:grpFill/>
            <a:ln w="9525">
              <a:solidFill>
                <a:schemeClr val="tx1"/>
              </a:solidFill>
              <a:prstDash val="sysDash"/>
              <a:miter lim="800000"/>
              <a:headEnd/>
              <a:tailEnd/>
            </a:ln>
          </p:spPr>
          <p:txBody>
            <a:bodyPr wrap="none" anchor="ctr">
              <a:flatTx/>
            </a:bodyPr>
            <a:lstStyle/>
            <a:p>
              <a:pPr algn="ctr" fontAlgn="base">
                <a:spcBef>
                  <a:spcPct val="0"/>
                </a:spcBef>
                <a:spcAft>
                  <a:spcPct val="0"/>
                </a:spcAft>
                <a:defRPr/>
              </a:pPr>
              <a:r>
                <a:rPr lang="en-AU" sz="1400" dirty="0">
                  <a:solidFill>
                    <a:prstClr val="white"/>
                  </a:solidFill>
                  <a:latin typeface="Arial" charset="0"/>
                  <a:cs typeface="Arial" charset="0"/>
                </a:rPr>
                <a:t>Demands</a:t>
              </a:r>
            </a:p>
          </p:txBody>
        </p:sp>
      </p:grpSp>
      <p:sp>
        <p:nvSpPr>
          <p:cNvPr id="14" name="Rectangle 2"/>
          <p:cNvSpPr txBox="1">
            <a:spLocks noChangeArrowheads="1"/>
          </p:cNvSpPr>
          <p:nvPr/>
        </p:nvSpPr>
        <p:spPr bwMode="auto">
          <a:xfrm>
            <a:off x="4511675" y="1989139"/>
            <a:ext cx="3240088" cy="358775"/>
          </a:xfrm>
          <a:prstGeom prst="rect">
            <a:avLst/>
          </a:prstGeom>
          <a:noFill/>
          <a:ln w="9525">
            <a:noFill/>
            <a:prstDash val="sysDash"/>
            <a:miter lim="800000"/>
            <a:headEnd/>
            <a:tailEnd/>
          </a:ln>
        </p:spPr>
        <p:txBody>
          <a:bodyPr anchor="ctr"/>
          <a:lstStyle/>
          <a:p>
            <a:pPr algn="ctr" fontAlgn="base">
              <a:spcBef>
                <a:spcPct val="0"/>
              </a:spcBef>
              <a:spcAft>
                <a:spcPct val="0"/>
              </a:spcAft>
              <a:defRPr/>
            </a:pPr>
            <a:r>
              <a:rPr lang="en-AU" sz="1400" kern="0" dirty="0">
                <a:solidFill>
                  <a:prstClr val="white"/>
                </a:solidFill>
                <a:cs typeface="Times New Roman" pitchFamily="18" charset="0"/>
              </a:rPr>
              <a:t>             </a:t>
            </a:r>
            <a:r>
              <a:rPr lang="en-AU" sz="1400" kern="0" dirty="0">
                <a:solidFill>
                  <a:srgbClr val="002060"/>
                </a:solidFill>
                <a:cs typeface="Times New Roman" pitchFamily="18" charset="0"/>
              </a:rPr>
              <a:t>Extended Health Erosion Path</a:t>
            </a:r>
            <a:endParaRPr lang="en-AU" sz="1400" kern="0" dirty="0">
              <a:solidFill>
                <a:srgbClr val="002060"/>
              </a:solidFill>
              <a:cs typeface="Arial" panose="020B0604020202020204" pitchFamily="34" charset="0"/>
            </a:endParaRPr>
          </a:p>
        </p:txBody>
      </p:sp>
      <p:cxnSp>
        <p:nvCxnSpPr>
          <p:cNvPr id="27" name="Straight Arrow Connector 26"/>
          <p:cNvCxnSpPr>
            <a:endCxn id="68612" idx="1"/>
          </p:cNvCxnSpPr>
          <p:nvPr/>
        </p:nvCxnSpPr>
        <p:spPr>
          <a:xfrm flipV="1">
            <a:off x="6096001" y="2706689"/>
            <a:ext cx="288925"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96001" y="3500438"/>
            <a:ext cx="288925"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737226" y="2924176"/>
            <a:ext cx="1008063" cy="360363"/>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8618" name="TextBox 32"/>
          <p:cNvSpPr txBox="1">
            <a:spLocks noChangeArrowheads="1"/>
          </p:cNvSpPr>
          <p:nvPr/>
        </p:nvSpPr>
        <p:spPr bwMode="auto">
          <a:xfrm>
            <a:off x="4165600" y="4318785"/>
            <a:ext cx="53292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2800" dirty="0">
                <a:solidFill>
                  <a:srgbClr val="002060"/>
                </a:solidFill>
                <a:latin typeface="Arial" panose="020B0604020202020204" pitchFamily="34" charset="0"/>
                <a:cs typeface="Arial" panose="020B0604020202020204" pitchFamily="34" charset="0"/>
              </a:rPr>
              <a:t>Job Demands-Resources </a:t>
            </a:r>
            <a:r>
              <a:rPr lang="en-AU" altLang="en-US" sz="2800" dirty="0" smtClean="0">
                <a:solidFill>
                  <a:srgbClr val="002060"/>
                </a:solidFill>
                <a:latin typeface="Arial" panose="020B0604020202020204" pitchFamily="34" charset="0"/>
                <a:cs typeface="Arial" panose="020B0604020202020204" pitchFamily="34" charset="0"/>
              </a:rPr>
              <a:t>Model</a:t>
            </a:r>
          </a:p>
          <a:p>
            <a:pPr fontAlgn="base">
              <a:spcBef>
                <a:spcPct val="0"/>
              </a:spcBef>
              <a:spcAft>
                <a:spcPct val="0"/>
              </a:spcAft>
              <a:buFontTx/>
              <a:buNone/>
            </a:pPr>
            <a:r>
              <a:rPr lang="en-AU" altLang="en-US" sz="2800" dirty="0" err="1" smtClean="0">
                <a:solidFill>
                  <a:srgbClr val="002060"/>
                </a:solidFill>
                <a:latin typeface="Arial" panose="020B0604020202020204" pitchFamily="34" charset="0"/>
                <a:cs typeface="Arial" panose="020B0604020202020204" pitchFamily="34" charset="0"/>
              </a:rPr>
              <a:t>Demerouti</a:t>
            </a:r>
            <a:r>
              <a:rPr lang="en-AU" altLang="en-US" sz="2800" dirty="0" smtClean="0">
                <a:solidFill>
                  <a:srgbClr val="002060"/>
                </a:solidFill>
                <a:latin typeface="Arial" panose="020B0604020202020204" pitchFamily="34" charset="0"/>
                <a:cs typeface="Arial" panose="020B0604020202020204" pitchFamily="34" charset="0"/>
              </a:rPr>
              <a:t>, Bakker et al., 2001</a:t>
            </a:r>
            <a:endParaRPr lang="en-AU" altLang="en-US" sz="2800" dirty="0">
              <a:solidFill>
                <a:srgbClr val="002060"/>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AU">
                <a:solidFill>
                  <a:prstClr val="white">
                    <a:tint val="75000"/>
                  </a:prstClr>
                </a:solidFill>
              </a:rPr>
              <a:t>maureen.dollard@unisa.edu.au</a:t>
            </a:r>
          </a:p>
        </p:txBody>
      </p:sp>
      <p:sp>
        <p:nvSpPr>
          <p:cNvPr id="68620" name="TextBox 5"/>
          <p:cNvSpPr txBox="1">
            <a:spLocks noChangeArrowheads="1"/>
          </p:cNvSpPr>
          <p:nvPr/>
        </p:nvSpPr>
        <p:spPr bwMode="auto">
          <a:xfrm>
            <a:off x="2705101" y="2574925"/>
            <a:ext cx="12239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5400">
                <a:solidFill>
                  <a:prstClr val="black"/>
                </a:solidFill>
                <a:latin typeface="Arial" panose="020B0604020202020204" pitchFamily="34" charset="0"/>
                <a:cs typeface="Arial" panose="020B0604020202020204" pitchFamily="34" charset="0"/>
              </a:rPr>
              <a:t> ?</a:t>
            </a:r>
          </a:p>
        </p:txBody>
      </p:sp>
      <p:sp>
        <p:nvSpPr>
          <p:cNvPr id="5" name="TextBox 4"/>
          <p:cNvSpPr txBox="1"/>
          <p:nvPr/>
        </p:nvSpPr>
        <p:spPr>
          <a:xfrm>
            <a:off x="2851688" y="642939"/>
            <a:ext cx="5920353" cy="646331"/>
          </a:xfrm>
          <a:prstGeom prst="rect">
            <a:avLst/>
          </a:prstGeom>
          <a:noFill/>
        </p:spPr>
        <p:txBody>
          <a:bodyPr wrap="square" rtlCol="0">
            <a:spAutoFit/>
          </a:bodyPr>
          <a:lstStyle/>
          <a:p>
            <a:r>
              <a:rPr lang="en-AU" sz="3600" dirty="0" smtClean="0">
                <a:solidFill>
                  <a:schemeClr val="bg1"/>
                </a:solidFill>
              </a:rPr>
              <a:t>The Cause of the Causes</a:t>
            </a:r>
            <a:endParaRPr lang="en-AU" sz="3600" dirty="0">
              <a:solidFill>
                <a:schemeClr val="bg1"/>
              </a:solidFill>
            </a:endParaRPr>
          </a:p>
        </p:txBody>
      </p:sp>
    </p:spTree>
    <p:extLst>
      <p:ext uri="{BB962C8B-B14F-4D97-AF65-F5344CB8AC3E}">
        <p14:creationId xmlns:p14="http://schemas.microsoft.com/office/powerpoint/2010/main" val="4242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27351" y="4005264"/>
            <a:ext cx="3959225" cy="287337"/>
          </a:xfrm>
          <a:prstGeom prst="rect">
            <a:avLst/>
          </a:prstGeom>
          <a:noFill/>
          <a:ln w="9525">
            <a:noFill/>
            <a:prstDash val="sysDash"/>
            <a:miter lim="800000"/>
            <a:headEnd/>
            <a:tailEnd/>
          </a:ln>
        </p:spPr>
        <p:txBody>
          <a:bodyPr anchor="ctr"/>
          <a:lstStyle/>
          <a:p>
            <a:pPr algn="ctr" fontAlgn="base">
              <a:spcBef>
                <a:spcPct val="0"/>
              </a:spcBef>
              <a:spcAft>
                <a:spcPct val="0"/>
              </a:spcAft>
              <a:defRPr/>
            </a:pPr>
            <a:r>
              <a:rPr lang="en-AU" sz="1400" kern="0" dirty="0">
                <a:solidFill>
                  <a:prstClr val="black"/>
                </a:solidFill>
                <a:cs typeface="Times New Roman" pitchFamily="18" charset="0"/>
              </a:rPr>
              <a:t>Extended Motivational Path</a:t>
            </a:r>
            <a:endParaRPr lang="en-AU" sz="1400" kern="0" dirty="0">
              <a:solidFill>
                <a:prstClr val="black"/>
              </a:solidFill>
              <a:cs typeface="Arial" panose="020B0604020202020204" pitchFamily="34" charset="0"/>
            </a:endParaRPr>
          </a:p>
        </p:txBody>
      </p:sp>
      <p:sp>
        <p:nvSpPr>
          <p:cNvPr id="69635" name="Rectangle 8"/>
          <p:cNvSpPr>
            <a:spLocks noChangeArrowheads="1"/>
          </p:cNvSpPr>
          <p:nvPr/>
        </p:nvSpPr>
        <p:spPr bwMode="auto">
          <a:xfrm>
            <a:off x="6384926" y="3284538"/>
            <a:ext cx="1223963" cy="431800"/>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Engagement</a:t>
            </a:r>
          </a:p>
        </p:txBody>
      </p:sp>
      <p:sp>
        <p:nvSpPr>
          <p:cNvPr id="69636" name="Rectangle 9"/>
          <p:cNvSpPr>
            <a:spLocks noChangeArrowheads="1"/>
          </p:cNvSpPr>
          <p:nvPr/>
        </p:nvSpPr>
        <p:spPr bwMode="auto">
          <a:xfrm>
            <a:off x="6384925" y="2490789"/>
            <a:ext cx="1295400" cy="433387"/>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 Psychological </a:t>
            </a:r>
          </a:p>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Health </a:t>
            </a:r>
          </a:p>
        </p:txBody>
      </p:sp>
      <p:grpSp>
        <p:nvGrpSpPr>
          <p:cNvPr id="2" name="Group 101"/>
          <p:cNvGrpSpPr>
            <a:grpSpLocks/>
          </p:cNvGrpSpPr>
          <p:nvPr/>
        </p:nvGrpSpPr>
        <p:grpSpPr bwMode="auto">
          <a:xfrm>
            <a:off x="4728668" y="2492351"/>
            <a:ext cx="1368426" cy="1223963"/>
            <a:chOff x="2019" y="1751"/>
            <a:chExt cx="862" cy="771"/>
          </a:xfrm>
          <a:solidFill>
            <a:srgbClr val="002060"/>
          </a:solidFill>
        </p:grpSpPr>
        <p:sp>
          <p:nvSpPr>
            <p:cNvPr id="8" name="Rectangle 13"/>
            <p:cNvSpPr>
              <a:spLocks noChangeArrowheads="1"/>
            </p:cNvSpPr>
            <p:nvPr/>
          </p:nvSpPr>
          <p:spPr bwMode="auto">
            <a:xfrm>
              <a:off x="2019" y="2250"/>
              <a:ext cx="862" cy="272"/>
            </a:xfrm>
            <a:prstGeom prst="rect">
              <a:avLst/>
            </a:prstGeom>
            <a:grpFill/>
            <a:ln w="9525">
              <a:solidFill>
                <a:schemeClr val="tx1"/>
              </a:solidFill>
              <a:prstDash val="sysDash"/>
              <a:miter lim="800000"/>
              <a:headEnd/>
              <a:tailEnd/>
            </a:ln>
          </p:spPr>
          <p:txBody>
            <a:bodyPr wrap="none" anchor="ctr">
              <a:flatTx/>
            </a:bodyPr>
            <a:lstStyle/>
            <a:p>
              <a:pPr algn="ctr" fontAlgn="base">
                <a:spcBef>
                  <a:spcPct val="0"/>
                </a:spcBef>
                <a:spcAft>
                  <a:spcPct val="0"/>
                </a:spcAft>
                <a:defRPr/>
              </a:pPr>
              <a:r>
                <a:rPr lang="en-AU" sz="1400" dirty="0">
                  <a:solidFill>
                    <a:prstClr val="white"/>
                  </a:solidFill>
                  <a:latin typeface="Arial" charset="0"/>
                  <a:cs typeface="Arial" charset="0"/>
                </a:rPr>
                <a:t>Resources</a:t>
              </a:r>
            </a:p>
          </p:txBody>
        </p:sp>
        <p:sp>
          <p:nvSpPr>
            <p:cNvPr id="9" name="Rectangle 14"/>
            <p:cNvSpPr>
              <a:spLocks noChangeArrowheads="1"/>
            </p:cNvSpPr>
            <p:nvPr/>
          </p:nvSpPr>
          <p:spPr bwMode="auto">
            <a:xfrm>
              <a:off x="2019" y="1751"/>
              <a:ext cx="862" cy="273"/>
            </a:xfrm>
            <a:prstGeom prst="rect">
              <a:avLst/>
            </a:prstGeom>
            <a:grpFill/>
            <a:ln w="9525">
              <a:solidFill>
                <a:schemeClr val="tx1"/>
              </a:solidFill>
              <a:prstDash val="sysDash"/>
              <a:miter lim="800000"/>
              <a:headEnd/>
              <a:tailEnd/>
            </a:ln>
          </p:spPr>
          <p:txBody>
            <a:bodyPr wrap="none" anchor="ctr">
              <a:flatTx/>
            </a:bodyPr>
            <a:lstStyle/>
            <a:p>
              <a:pPr algn="ctr" fontAlgn="base">
                <a:spcBef>
                  <a:spcPct val="0"/>
                </a:spcBef>
                <a:spcAft>
                  <a:spcPct val="0"/>
                </a:spcAft>
                <a:defRPr/>
              </a:pPr>
              <a:r>
                <a:rPr lang="en-AU" sz="1400" dirty="0">
                  <a:solidFill>
                    <a:prstClr val="white"/>
                  </a:solidFill>
                  <a:latin typeface="Arial" charset="0"/>
                  <a:cs typeface="Arial" charset="0"/>
                </a:rPr>
                <a:t>Demands</a:t>
              </a:r>
            </a:p>
          </p:txBody>
        </p:sp>
      </p:grpSp>
      <p:sp>
        <p:nvSpPr>
          <p:cNvPr id="69638" name="Rectangle 35"/>
          <p:cNvSpPr>
            <a:spLocks noChangeArrowheads="1"/>
          </p:cNvSpPr>
          <p:nvPr/>
        </p:nvSpPr>
        <p:spPr bwMode="auto">
          <a:xfrm>
            <a:off x="7896226" y="2490788"/>
            <a:ext cx="1439863" cy="1370012"/>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 Safety Outcomes</a:t>
            </a:r>
          </a:p>
          <a:p>
            <a:pPr fontAlgn="base">
              <a:spcBef>
                <a:spcPct val="0"/>
              </a:spcBef>
              <a:spcAft>
                <a:spcPct val="0"/>
              </a:spcAft>
            </a:pPr>
            <a:r>
              <a:rPr lang="en-AU" altLang="en-US" sz="1400">
                <a:solidFill>
                  <a:prstClr val="white"/>
                </a:solidFill>
                <a:latin typeface="Arial" panose="020B0604020202020204" pitchFamily="34" charset="0"/>
                <a:cs typeface="Arial" panose="020B0604020202020204" pitchFamily="34" charset="0"/>
              </a:rPr>
              <a:t>Accidents</a:t>
            </a:r>
          </a:p>
          <a:p>
            <a:pPr fontAlgn="base">
              <a:spcBef>
                <a:spcPct val="0"/>
              </a:spcBef>
              <a:spcAft>
                <a:spcPct val="0"/>
              </a:spcAft>
            </a:pPr>
            <a:r>
              <a:rPr lang="en-AU" altLang="en-US" sz="1400">
                <a:solidFill>
                  <a:prstClr val="white"/>
                </a:solidFill>
                <a:latin typeface="Arial" panose="020B0604020202020204" pitchFamily="34" charset="0"/>
                <a:cs typeface="Arial" panose="020B0604020202020204" pitchFamily="34" charset="0"/>
              </a:rPr>
              <a:t>Injuries</a:t>
            </a:r>
          </a:p>
          <a:p>
            <a:pPr fontAlgn="base">
              <a:spcBef>
                <a:spcPct val="0"/>
              </a:spcBef>
              <a:spcAft>
                <a:spcPct val="0"/>
              </a:spcAft>
            </a:pPr>
            <a:r>
              <a:rPr lang="en-AU" altLang="en-US" sz="1400">
                <a:solidFill>
                  <a:prstClr val="white"/>
                </a:solidFill>
                <a:latin typeface="Arial" panose="020B0604020202020204" pitchFamily="34" charset="0"/>
                <a:cs typeface="Arial" panose="020B0604020202020204" pitchFamily="34" charset="0"/>
              </a:rPr>
              <a:t>Errors</a:t>
            </a:r>
          </a:p>
          <a:p>
            <a:pP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Quality of Service</a:t>
            </a:r>
          </a:p>
          <a:p>
            <a:pP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Quality of Care</a:t>
            </a:r>
          </a:p>
        </p:txBody>
      </p:sp>
      <p:sp>
        <p:nvSpPr>
          <p:cNvPr id="11" name="Right Arrow 10"/>
          <p:cNvSpPr/>
          <p:nvPr/>
        </p:nvSpPr>
        <p:spPr>
          <a:xfrm>
            <a:off x="2711624" y="4437112"/>
            <a:ext cx="6264696" cy="576064"/>
          </a:xfrm>
          <a:prstGeom prst="rightArrow">
            <a:avLst/>
          </a:prstGeom>
          <a:gradFill flip="none" rotWithShape="1">
            <a:gsLst>
              <a:gs pos="100000">
                <a:schemeClr val="tx1">
                  <a:alpha val="0"/>
                </a:schemeClr>
              </a:gs>
              <a:gs pos="7001">
                <a:srgbClr val="E6E6E6"/>
              </a:gs>
              <a:gs pos="32001">
                <a:srgbClr val="7D8496"/>
              </a:gs>
              <a:gs pos="47000">
                <a:srgbClr val="E6E6E6"/>
              </a:gs>
              <a:gs pos="85001">
                <a:srgbClr val="7D8496"/>
              </a:gs>
              <a:gs pos="100000">
                <a:srgbClr val="E6E6E6"/>
              </a:gs>
            </a:gsLst>
            <a:lin ang="9000000" scaled="0"/>
            <a:tileRect/>
          </a:gra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AU" sz="1200" b="1" dirty="0">
                <a:solidFill>
                  <a:prstClr val="white"/>
                </a:solidFill>
                <a:cs typeface="Times New Roman" pitchFamily="18" charset="0"/>
              </a:rPr>
              <a:t>Primary Prevention             Secondary Intervention           Tertiary Intervention                 </a:t>
            </a:r>
          </a:p>
        </p:txBody>
      </p:sp>
      <p:sp>
        <p:nvSpPr>
          <p:cNvPr id="14" name="Rectangle 2"/>
          <p:cNvSpPr txBox="1">
            <a:spLocks noChangeArrowheads="1"/>
          </p:cNvSpPr>
          <p:nvPr/>
        </p:nvSpPr>
        <p:spPr bwMode="auto">
          <a:xfrm>
            <a:off x="3071814" y="1989139"/>
            <a:ext cx="3240087" cy="358775"/>
          </a:xfrm>
          <a:prstGeom prst="rect">
            <a:avLst/>
          </a:prstGeom>
          <a:noFill/>
          <a:ln w="9525">
            <a:noFill/>
            <a:prstDash val="sysDash"/>
            <a:miter lim="800000"/>
            <a:headEnd/>
            <a:tailEnd/>
          </a:ln>
        </p:spPr>
        <p:txBody>
          <a:bodyPr anchor="ctr"/>
          <a:lstStyle/>
          <a:p>
            <a:pPr algn="ctr" fontAlgn="base">
              <a:spcBef>
                <a:spcPct val="0"/>
              </a:spcBef>
              <a:spcAft>
                <a:spcPct val="0"/>
              </a:spcAft>
              <a:defRPr/>
            </a:pPr>
            <a:r>
              <a:rPr lang="en-AU" sz="1400" kern="0" dirty="0">
                <a:solidFill>
                  <a:prstClr val="black"/>
                </a:solidFill>
                <a:cs typeface="Times New Roman" pitchFamily="18" charset="0"/>
              </a:rPr>
              <a:t>             Extended Health Erosion Path</a:t>
            </a:r>
            <a:endParaRPr lang="en-AU" sz="1400" kern="0" dirty="0">
              <a:solidFill>
                <a:prstClr val="black"/>
              </a:solidFill>
              <a:cs typeface="Arial" panose="020B0604020202020204" pitchFamily="34" charset="0"/>
            </a:endParaRPr>
          </a:p>
        </p:txBody>
      </p:sp>
      <p:cxnSp>
        <p:nvCxnSpPr>
          <p:cNvPr id="16" name="Straight Arrow Connector 15"/>
          <p:cNvCxnSpPr/>
          <p:nvPr/>
        </p:nvCxnSpPr>
        <p:spPr>
          <a:xfrm flipV="1">
            <a:off x="3935414" y="2347914"/>
            <a:ext cx="4321175" cy="1587"/>
          </a:xfrm>
          <a:prstGeom prst="straightConnector1">
            <a:avLst/>
          </a:prstGeom>
          <a:ln w="412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79875" y="2709864"/>
            <a:ext cx="649288" cy="358775"/>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9661" idx="3"/>
            <a:endCxn id="8" idx="1"/>
          </p:cNvCxnSpPr>
          <p:nvPr/>
        </p:nvCxnSpPr>
        <p:spPr>
          <a:xfrm>
            <a:off x="4222751" y="3213100"/>
            <a:ext cx="506413" cy="287338"/>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9636" idx="1"/>
          </p:cNvCxnSpPr>
          <p:nvPr/>
        </p:nvCxnSpPr>
        <p:spPr>
          <a:xfrm flipV="1">
            <a:off x="6096001" y="2706689"/>
            <a:ext cx="288925" cy="1587"/>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96001" y="3500438"/>
            <a:ext cx="288925"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9636" idx="3"/>
          </p:cNvCxnSpPr>
          <p:nvPr/>
        </p:nvCxnSpPr>
        <p:spPr>
          <a:xfrm>
            <a:off x="7680325" y="2706689"/>
            <a:ext cx="217488" cy="1587"/>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608889" y="3500438"/>
            <a:ext cx="288925"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Rectangle 38"/>
          <p:cNvSpPr>
            <a:spLocks noChangeArrowheads="1"/>
          </p:cNvSpPr>
          <p:nvPr/>
        </p:nvSpPr>
        <p:spPr bwMode="auto">
          <a:xfrm>
            <a:off x="5880101" y="1412876"/>
            <a:ext cx="2087563" cy="576263"/>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Psychosocial safety </a:t>
            </a:r>
          </a:p>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climate</a:t>
            </a:r>
          </a:p>
        </p:txBody>
      </p:sp>
      <p:cxnSp>
        <p:nvCxnSpPr>
          <p:cNvPr id="40" name="Straight Arrow Connector 39"/>
          <p:cNvCxnSpPr/>
          <p:nvPr/>
        </p:nvCxnSpPr>
        <p:spPr>
          <a:xfrm flipV="1">
            <a:off x="5737226" y="2924176"/>
            <a:ext cx="1008063" cy="360363"/>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807870" y="2348708"/>
            <a:ext cx="720725" cy="1587"/>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772944" y="2528094"/>
            <a:ext cx="1079500" cy="1588"/>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7393782" y="2348707"/>
            <a:ext cx="720725" cy="1588"/>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424114" y="404814"/>
            <a:ext cx="7056437" cy="405923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a:solidFill>
                <a:prstClr val="white"/>
              </a:solidFill>
            </a:endParaRPr>
          </a:p>
        </p:txBody>
      </p:sp>
      <p:sp>
        <p:nvSpPr>
          <p:cNvPr id="69656" name="TextBox 42"/>
          <p:cNvSpPr txBox="1">
            <a:spLocks noChangeArrowheads="1"/>
          </p:cNvSpPr>
          <p:nvPr/>
        </p:nvSpPr>
        <p:spPr bwMode="auto">
          <a:xfrm rot="-780000">
            <a:off x="2508251" y="1371600"/>
            <a:ext cx="2232025" cy="368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AU" altLang="en-US" sz="1800">
                <a:solidFill>
                  <a:prstClr val="black"/>
                </a:solidFill>
                <a:latin typeface="Arial" panose="020B0604020202020204" pitchFamily="34" charset="0"/>
                <a:cs typeface="Arial" panose="020B0604020202020204" pitchFamily="34" charset="0"/>
              </a:rPr>
              <a:t>External Factors</a:t>
            </a:r>
          </a:p>
        </p:txBody>
      </p:sp>
      <p:cxnSp>
        <p:nvCxnSpPr>
          <p:cNvPr id="45" name="Straight Arrow Connector 44"/>
          <p:cNvCxnSpPr/>
          <p:nvPr/>
        </p:nvCxnSpPr>
        <p:spPr>
          <a:xfrm rot="5400000">
            <a:off x="2674938" y="2168525"/>
            <a:ext cx="3603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3107532" y="2024857"/>
            <a:ext cx="504825" cy="144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9656" idx="2"/>
          </p:cNvCxnSpPr>
          <p:nvPr/>
        </p:nvCxnSpPr>
        <p:spPr>
          <a:xfrm rot="16200000" flipH="1">
            <a:off x="3745707" y="1654970"/>
            <a:ext cx="254000" cy="414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079876" y="1557339"/>
            <a:ext cx="576263" cy="142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61" name="Rectangle 38"/>
          <p:cNvSpPr>
            <a:spLocks noChangeArrowheads="1"/>
          </p:cNvSpPr>
          <p:nvPr/>
        </p:nvSpPr>
        <p:spPr bwMode="auto">
          <a:xfrm>
            <a:off x="2495550" y="2852739"/>
            <a:ext cx="1727200" cy="719137"/>
          </a:xfrm>
          <a:prstGeom prst="rect">
            <a:avLst/>
          </a:prstGeom>
          <a:solidFill>
            <a:srgbClr val="002060"/>
          </a:solidFill>
          <a:ln w="9525">
            <a:solidFill>
              <a:schemeClr val="tx1"/>
            </a:solidFill>
            <a:prstDash val="sys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Psychosocial safety </a:t>
            </a:r>
          </a:p>
          <a:p>
            <a:pPr algn="ctr" fontAlgn="base">
              <a:spcBef>
                <a:spcPct val="0"/>
              </a:spcBef>
              <a:spcAft>
                <a:spcPct val="0"/>
              </a:spcAft>
              <a:buFontTx/>
              <a:buNone/>
            </a:pPr>
            <a:r>
              <a:rPr lang="en-AU" altLang="en-US" sz="1400">
                <a:solidFill>
                  <a:prstClr val="white"/>
                </a:solidFill>
                <a:latin typeface="Arial" panose="020B0604020202020204" pitchFamily="34" charset="0"/>
                <a:cs typeface="Arial" panose="020B0604020202020204" pitchFamily="34" charset="0"/>
              </a:rPr>
              <a:t>climate</a:t>
            </a:r>
          </a:p>
        </p:txBody>
      </p:sp>
      <p:cxnSp>
        <p:nvCxnSpPr>
          <p:cNvPr id="47" name="Straight Arrow Connector 46"/>
          <p:cNvCxnSpPr/>
          <p:nvPr/>
        </p:nvCxnSpPr>
        <p:spPr>
          <a:xfrm>
            <a:off x="3935414" y="4005264"/>
            <a:ext cx="4321175" cy="1587"/>
          </a:xfrm>
          <a:prstGeom prst="straightConnector1">
            <a:avLst/>
          </a:prstGeom>
          <a:ln w="412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6966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5180014"/>
            <a:ext cx="88201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6505575"/>
            <a:ext cx="85153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AU" smtClean="0">
                <a:solidFill>
                  <a:prstClr val="white">
                    <a:tint val="75000"/>
                  </a:prstClr>
                </a:solidFill>
              </a:rPr>
              <a:t>maureen.dollard@unisa.edu.au</a:t>
            </a:r>
            <a:endParaRPr lang="en-AU">
              <a:solidFill>
                <a:prstClr val="white">
                  <a:tint val="75000"/>
                </a:prstClr>
              </a:solidFill>
            </a:endParaRPr>
          </a:p>
        </p:txBody>
      </p:sp>
    </p:spTree>
    <p:extLst>
      <p:ext uri="{BB962C8B-B14F-4D97-AF65-F5344CB8AC3E}">
        <p14:creationId xmlns:p14="http://schemas.microsoft.com/office/powerpoint/2010/main" val="39289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85000">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649392"/>
            <a:ext cx="10972800" cy="1143000"/>
          </a:xfrm>
        </p:spPr>
        <p:txBody>
          <a:bodyPr/>
          <a:lstStyle/>
          <a:p>
            <a:r>
              <a:rPr lang="en-AU" dirty="0" smtClean="0">
                <a:solidFill>
                  <a:schemeClr val="bg1"/>
                </a:solidFill>
              </a:rPr>
              <a:t/>
            </a:r>
            <a:br>
              <a:rPr lang="en-AU" dirty="0" smtClean="0">
                <a:solidFill>
                  <a:schemeClr val="bg1"/>
                </a:solidFill>
              </a:rPr>
            </a:br>
            <a:r>
              <a:rPr lang="en-AU" altLang="en-US" dirty="0" smtClean="0">
                <a:solidFill>
                  <a:schemeClr val="bg1"/>
                </a:solidFill>
              </a:rPr>
              <a:t>PSC Defined</a:t>
            </a:r>
          </a:p>
        </p:txBody>
      </p:sp>
      <p:sp>
        <p:nvSpPr>
          <p:cNvPr id="66563" name="Content Placeholder 2"/>
          <p:cNvSpPr>
            <a:spLocks noGrp="1"/>
          </p:cNvSpPr>
          <p:nvPr>
            <p:ph idx="1"/>
          </p:nvPr>
        </p:nvSpPr>
        <p:spPr>
          <a:xfrm>
            <a:off x="1814434" y="2823175"/>
            <a:ext cx="8229600" cy="4784725"/>
          </a:xfrm>
        </p:spPr>
        <p:txBody>
          <a:bodyPr/>
          <a:lstStyle/>
          <a:p>
            <a:pPr marL="0" indent="0">
              <a:buNone/>
            </a:pPr>
            <a:r>
              <a:rPr lang="en-AU" altLang="en-US" i="1" dirty="0" smtClean="0">
                <a:solidFill>
                  <a:schemeClr val="bg1"/>
                </a:solidFill>
              </a:rPr>
              <a:t>Psychosocial safety climate (PSC) </a:t>
            </a:r>
            <a:r>
              <a:rPr lang="en-AU" altLang="en-US" dirty="0" smtClean="0">
                <a:solidFill>
                  <a:schemeClr val="bg1"/>
                </a:solidFill>
              </a:rPr>
              <a:t>refers to shared perceptions regarding policies, practices, and procedures for the protection of worker psychological health and safety</a:t>
            </a:r>
          </a:p>
          <a:p>
            <a:pPr marL="273050" indent="-273050"/>
            <a:endParaRPr lang="en-AU" altLang="en-US" i="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dirty="0">
                <a:solidFill>
                  <a:prstClr val="white">
                    <a:tint val="75000"/>
                  </a:prstClr>
                </a:solidFill>
              </a:rPr>
              <a:t>maureen.dollard@unisa.edu.au</a:t>
            </a:r>
          </a:p>
        </p:txBody>
      </p:sp>
    </p:spTree>
    <p:extLst>
      <p:ext uri="{BB962C8B-B14F-4D97-AF65-F5344CB8AC3E}">
        <p14:creationId xmlns:p14="http://schemas.microsoft.com/office/powerpoint/2010/main" val="249767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p:cNvSpPr>
            <a:spLocks noGrp="1"/>
          </p:cNvSpPr>
          <p:nvPr>
            <p:ph type="title"/>
          </p:nvPr>
        </p:nvSpPr>
        <p:spPr>
          <a:xfrm>
            <a:off x="1919288" y="-387350"/>
            <a:ext cx="8424862" cy="1143000"/>
          </a:xfrm>
          <a:solidFill>
            <a:schemeClr val="tx1"/>
          </a:solidFill>
        </p:spPr>
        <p:txBody>
          <a:bodyPr/>
          <a:lstStyle/>
          <a:p>
            <a:r>
              <a:rPr lang="en-AU" altLang="en-US" dirty="0" smtClean="0">
                <a:solidFill>
                  <a:schemeClr val="bg1"/>
                </a:solidFill>
              </a:rPr>
              <a:t>PSC Ingredients</a:t>
            </a:r>
          </a:p>
        </p:txBody>
      </p:sp>
      <p:sp>
        <p:nvSpPr>
          <p:cNvPr id="26627" name="Content Placeholder 7"/>
          <p:cNvSpPr>
            <a:spLocks noGrp="1"/>
          </p:cNvSpPr>
          <p:nvPr>
            <p:ph idx="1"/>
          </p:nvPr>
        </p:nvSpPr>
        <p:spPr>
          <a:xfrm>
            <a:off x="1919288" y="846138"/>
            <a:ext cx="8424862" cy="6011862"/>
          </a:xfrm>
          <a:solidFill>
            <a:schemeClr val="tx1"/>
          </a:solidFill>
        </p:spPr>
        <p:txBody>
          <a:bodyPr/>
          <a:lstStyle/>
          <a:p>
            <a:pPr>
              <a:buFont typeface="Arial" panose="020B0604020202020204" pitchFamily="34" charset="0"/>
              <a:buNone/>
            </a:pPr>
            <a:r>
              <a:rPr lang="en-US" altLang="en-US" sz="1400" b="1">
                <a:solidFill>
                  <a:schemeClr val="bg1"/>
                </a:solidFill>
              </a:rPr>
              <a:t>Management commitment</a:t>
            </a:r>
          </a:p>
          <a:p>
            <a:pPr>
              <a:buFont typeface="Arial" panose="020B0604020202020204" pitchFamily="34" charset="0"/>
              <a:buNone/>
            </a:pPr>
            <a:r>
              <a:rPr lang="en-US" altLang="en-US" sz="1600">
                <a:solidFill>
                  <a:schemeClr val="bg1"/>
                </a:solidFill>
              </a:rPr>
              <a:t>1.  In my workplace senior management acts quickly to correct problems/issues that affect employees’ psychological health</a:t>
            </a:r>
            <a:endParaRPr lang="en-AU" altLang="en-US" sz="1600">
              <a:solidFill>
                <a:schemeClr val="bg1"/>
              </a:solidFill>
            </a:endParaRPr>
          </a:p>
          <a:p>
            <a:pPr>
              <a:buFont typeface="Arial" panose="020B0604020202020204" pitchFamily="34" charset="0"/>
              <a:buNone/>
            </a:pPr>
            <a:r>
              <a:rPr lang="en-US" altLang="en-US" sz="1600">
                <a:solidFill>
                  <a:schemeClr val="bg1"/>
                </a:solidFill>
              </a:rPr>
              <a:t>2. Senior management acts decisively when a concern of an employees’ psychological status is raised </a:t>
            </a:r>
            <a:endParaRPr lang="en-AU" altLang="en-US" sz="1600">
              <a:solidFill>
                <a:schemeClr val="bg1"/>
              </a:solidFill>
            </a:endParaRPr>
          </a:p>
          <a:p>
            <a:pPr>
              <a:buFont typeface="Arial" panose="020B0604020202020204" pitchFamily="34" charset="0"/>
              <a:buNone/>
            </a:pPr>
            <a:r>
              <a:rPr lang="en-US" altLang="en-US" sz="1600">
                <a:solidFill>
                  <a:schemeClr val="bg1"/>
                </a:solidFill>
              </a:rPr>
              <a:t> 3. Senior management show support for stress prevention through involvement and commitment  </a:t>
            </a:r>
            <a:endParaRPr lang="en-AU" altLang="en-US" sz="1600">
              <a:solidFill>
                <a:schemeClr val="bg1"/>
              </a:solidFill>
            </a:endParaRPr>
          </a:p>
          <a:p>
            <a:pPr>
              <a:buFont typeface="Arial" panose="020B0604020202020204" pitchFamily="34" charset="0"/>
              <a:buNone/>
            </a:pPr>
            <a:r>
              <a:rPr lang="en-US" altLang="en-US" sz="1400" b="1">
                <a:solidFill>
                  <a:schemeClr val="bg1"/>
                </a:solidFill>
              </a:rPr>
              <a:t>Priority </a:t>
            </a:r>
          </a:p>
          <a:p>
            <a:pPr>
              <a:buFont typeface="Arial" panose="020B0604020202020204" pitchFamily="34" charset="0"/>
              <a:buNone/>
            </a:pPr>
            <a:r>
              <a:rPr lang="en-US" altLang="en-US" sz="1600">
                <a:solidFill>
                  <a:schemeClr val="bg1"/>
                </a:solidFill>
              </a:rPr>
              <a:t>4. Psychological well-being of staff is a priority for this organization</a:t>
            </a:r>
            <a:endParaRPr lang="en-AU" altLang="en-US" sz="1600">
              <a:solidFill>
                <a:schemeClr val="bg1"/>
              </a:solidFill>
            </a:endParaRPr>
          </a:p>
          <a:p>
            <a:pPr>
              <a:buFont typeface="Arial" panose="020B0604020202020204" pitchFamily="34" charset="0"/>
              <a:buNone/>
            </a:pPr>
            <a:r>
              <a:rPr lang="en-US" altLang="en-US" sz="1600">
                <a:solidFill>
                  <a:schemeClr val="bg1"/>
                </a:solidFill>
              </a:rPr>
              <a:t> 5. Senior management clearly considers the psychological health of employees to be of great importance</a:t>
            </a:r>
            <a:endParaRPr lang="en-AU" altLang="en-US" sz="1600">
              <a:solidFill>
                <a:schemeClr val="bg1"/>
              </a:solidFill>
            </a:endParaRPr>
          </a:p>
          <a:p>
            <a:pPr>
              <a:buFont typeface="Arial" panose="020B0604020202020204" pitchFamily="34" charset="0"/>
              <a:buNone/>
            </a:pPr>
            <a:r>
              <a:rPr lang="en-US" altLang="en-US" sz="1600">
                <a:solidFill>
                  <a:schemeClr val="bg1"/>
                </a:solidFill>
              </a:rPr>
              <a:t> 6. Senior management considers employee psychological health to be as important as productivity</a:t>
            </a:r>
            <a:endParaRPr lang="en-AU" altLang="en-US" sz="1600">
              <a:solidFill>
                <a:schemeClr val="bg1"/>
              </a:solidFill>
            </a:endParaRPr>
          </a:p>
          <a:p>
            <a:pPr>
              <a:buFont typeface="Arial" panose="020B0604020202020204" pitchFamily="34" charset="0"/>
              <a:buNone/>
            </a:pPr>
            <a:r>
              <a:rPr lang="en-US" altLang="en-US" sz="1400" b="1">
                <a:solidFill>
                  <a:schemeClr val="bg1"/>
                </a:solidFill>
              </a:rPr>
              <a:t>Communication</a:t>
            </a:r>
          </a:p>
          <a:p>
            <a:pPr>
              <a:buFont typeface="Arial" panose="020B0604020202020204" pitchFamily="34" charset="0"/>
              <a:buNone/>
            </a:pPr>
            <a:r>
              <a:rPr lang="en-US" altLang="en-US" sz="1600">
                <a:solidFill>
                  <a:schemeClr val="bg1"/>
                </a:solidFill>
              </a:rPr>
              <a:t> 7. There is good communication here about psychological safety issues which effect me</a:t>
            </a:r>
            <a:endParaRPr lang="en-AU" altLang="en-US" sz="1600">
              <a:solidFill>
                <a:schemeClr val="bg1"/>
              </a:solidFill>
            </a:endParaRPr>
          </a:p>
          <a:p>
            <a:pPr>
              <a:buFont typeface="Arial" panose="020B0604020202020204" pitchFamily="34" charset="0"/>
              <a:buNone/>
            </a:pPr>
            <a:r>
              <a:rPr lang="en-US" altLang="en-US" sz="1600">
                <a:solidFill>
                  <a:schemeClr val="bg1"/>
                </a:solidFill>
              </a:rPr>
              <a:t> 8. Information about workplace psychological well-being is always brought to my attention by my manager/supervisor</a:t>
            </a:r>
            <a:endParaRPr lang="en-AU" altLang="en-US" sz="1600">
              <a:solidFill>
                <a:schemeClr val="bg1"/>
              </a:solidFill>
            </a:endParaRPr>
          </a:p>
          <a:p>
            <a:pPr>
              <a:buFont typeface="Arial" panose="020B0604020202020204" pitchFamily="34" charset="0"/>
              <a:buNone/>
            </a:pPr>
            <a:r>
              <a:rPr lang="en-US" altLang="en-US" sz="1600">
                <a:solidFill>
                  <a:schemeClr val="bg1"/>
                </a:solidFill>
              </a:rPr>
              <a:t>9. My contributions to resolving occupational health and safety concerns in the organization are listened to </a:t>
            </a:r>
          </a:p>
          <a:p>
            <a:pPr>
              <a:buFont typeface="Arial" panose="020B0604020202020204" pitchFamily="34" charset="0"/>
              <a:buNone/>
            </a:pPr>
            <a:r>
              <a:rPr lang="en-US" altLang="en-US" sz="1400" b="1">
                <a:solidFill>
                  <a:schemeClr val="bg1"/>
                </a:solidFill>
              </a:rPr>
              <a:t>Participation and involvement</a:t>
            </a:r>
            <a:endParaRPr lang="en-AU" altLang="en-US" sz="1400" b="1">
              <a:solidFill>
                <a:schemeClr val="bg1"/>
              </a:solidFill>
            </a:endParaRPr>
          </a:p>
          <a:p>
            <a:pPr>
              <a:buFont typeface="Arial" panose="020B0604020202020204" pitchFamily="34" charset="0"/>
              <a:buNone/>
            </a:pPr>
            <a:r>
              <a:rPr lang="en-US" altLang="en-US" sz="1400">
                <a:solidFill>
                  <a:schemeClr val="bg1"/>
                </a:solidFill>
              </a:rPr>
              <a:t> </a:t>
            </a:r>
            <a:r>
              <a:rPr lang="en-US" altLang="en-US" sz="1600">
                <a:solidFill>
                  <a:schemeClr val="bg1"/>
                </a:solidFill>
              </a:rPr>
              <a:t>10. Participation and consultation in psychological health and safety occurs with employees’, unions and health and safety representatives in my workplace</a:t>
            </a:r>
            <a:endParaRPr lang="en-AU" altLang="en-US" sz="1600">
              <a:solidFill>
                <a:schemeClr val="bg1"/>
              </a:solidFill>
            </a:endParaRPr>
          </a:p>
          <a:p>
            <a:pPr>
              <a:buFont typeface="Arial" panose="020B0604020202020204" pitchFamily="34" charset="0"/>
              <a:buNone/>
            </a:pPr>
            <a:r>
              <a:rPr lang="en-US" altLang="en-US" sz="1600">
                <a:solidFill>
                  <a:schemeClr val="bg1"/>
                </a:solidFill>
              </a:rPr>
              <a:t> 11. Employees are encouraged to become involved in psychological safety and health matters </a:t>
            </a:r>
            <a:endParaRPr lang="en-AU" altLang="en-US" sz="1600">
              <a:solidFill>
                <a:schemeClr val="bg1"/>
              </a:solidFill>
            </a:endParaRPr>
          </a:p>
          <a:p>
            <a:pPr>
              <a:buFont typeface="Arial" panose="020B0604020202020204" pitchFamily="34" charset="0"/>
              <a:buNone/>
            </a:pPr>
            <a:r>
              <a:rPr lang="en-US" altLang="en-US" sz="1600">
                <a:solidFill>
                  <a:schemeClr val="bg1"/>
                </a:solidFill>
              </a:rPr>
              <a:t>12. In my organization, the prevention of stress involves all levels of the organization </a:t>
            </a:r>
            <a:endParaRPr lang="en-AU" altLang="en-US" sz="1600">
              <a:solidFill>
                <a:schemeClr val="bg1"/>
              </a:solidFill>
            </a:endParaRPr>
          </a:p>
          <a:p>
            <a:pPr>
              <a:buFont typeface="Arial" panose="020B0604020202020204" pitchFamily="34" charset="0"/>
              <a:buNone/>
            </a:pPr>
            <a:r>
              <a:rPr lang="en-US" altLang="en-US" sz="1400">
                <a:solidFill>
                  <a:schemeClr val="bg1"/>
                </a:solidFill>
              </a:rPr>
              <a:t> </a:t>
            </a:r>
            <a:endParaRPr lang="en-AU" altLang="en-US" sz="1400">
              <a:solidFill>
                <a:schemeClr val="bg1"/>
              </a:solidFill>
            </a:endParaRPr>
          </a:p>
          <a:p>
            <a:endParaRPr lang="en-AU" altLang="en-US" sz="1400"/>
          </a:p>
        </p:txBody>
      </p:sp>
      <p:sp>
        <p:nvSpPr>
          <p:cNvPr id="2" name="Footer Placeholder 1"/>
          <p:cNvSpPr>
            <a:spLocks noGrp="1"/>
          </p:cNvSpPr>
          <p:nvPr>
            <p:ph type="ftr" sz="quarter" idx="11"/>
          </p:nvPr>
        </p:nvSpPr>
        <p:spPr/>
        <p:txBody>
          <a:bodyPr/>
          <a:lstStyle/>
          <a:p>
            <a:pPr>
              <a:defRPr/>
            </a:pPr>
            <a:r>
              <a:rPr lang="en-AU" dirty="0">
                <a:solidFill>
                  <a:prstClr val="white">
                    <a:tint val="75000"/>
                  </a:prstClr>
                </a:solidFill>
              </a:rPr>
              <a:t>maureen.dollard@unisa.edu.au</a:t>
            </a:r>
          </a:p>
        </p:txBody>
      </p:sp>
    </p:spTree>
    <p:extLst>
      <p:ext uri="{BB962C8B-B14F-4D97-AF65-F5344CB8AC3E}">
        <p14:creationId xmlns:p14="http://schemas.microsoft.com/office/powerpoint/2010/main" val="333887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 calcmode="lin" valueType="num">
                                      <p:cBhvr additive="base">
                                        <p:cTn id="11"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 calcmode="lin" valueType="num">
                                      <p:cBhvr additive="base">
                                        <p:cTn id="1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 calcmode="lin" valueType="num">
                                      <p:cBhvr additive="base">
                                        <p:cTn id="21"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 calcmode="lin" valueType="num">
                                      <p:cBhvr additive="base">
                                        <p:cTn id="25"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627">
                                            <p:txEl>
                                              <p:pRg st="7" end="7"/>
                                            </p:txEl>
                                          </p:spTgt>
                                        </p:tgtEl>
                                        <p:attrNameLst>
                                          <p:attrName>style.visibility</p:attrName>
                                        </p:attrNameLst>
                                      </p:cBhvr>
                                      <p:to>
                                        <p:strVal val="visible"/>
                                      </p:to>
                                    </p:set>
                                    <p:anim calcmode="lin" valueType="num">
                                      <p:cBhvr additive="base">
                                        <p:cTn id="2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6627">
                                            <p:txEl>
                                              <p:pRg st="9" end="9"/>
                                            </p:txEl>
                                          </p:spTgt>
                                        </p:tgtEl>
                                        <p:attrNameLst>
                                          <p:attrName>style.visibility</p:attrName>
                                        </p:attrNameLst>
                                      </p:cBhvr>
                                      <p:to>
                                        <p:strVal val="visible"/>
                                      </p:to>
                                    </p:set>
                                    <p:anim calcmode="lin" valueType="num">
                                      <p:cBhvr additive="base">
                                        <p:cTn id="35"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2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27">
                                            <p:txEl>
                                              <p:pRg st="10" end="10"/>
                                            </p:txEl>
                                          </p:spTgt>
                                        </p:tgtEl>
                                        <p:attrNameLst>
                                          <p:attrName>style.visibility</p:attrName>
                                        </p:attrNameLst>
                                      </p:cBhvr>
                                      <p:to>
                                        <p:strVal val="visible"/>
                                      </p:to>
                                    </p:set>
                                    <p:anim calcmode="lin" valueType="num">
                                      <p:cBhvr additive="base">
                                        <p:cTn id="39"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62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27">
                                            <p:txEl>
                                              <p:pRg st="11" end="11"/>
                                            </p:txEl>
                                          </p:spTgt>
                                        </p:tgtEl>
                                        <p:attrNameLst>
                                          <p:attrName>style.visibility</p:attrName>
                                        </p:attrNameLst>
                                      </p:cBhvr>
                                      <p:to>
                                        <p:strVal val="visible"/>
                                      </p:to>
                                    </p:set>
                                    <p:anim calcmode="lin" valueType="num">
                                      <p:cBhvr additive="base">
                                        <p:cTn id="43" dur="5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6627">
                                            <p:txEl>
                                              <p:pRg st="13" end="13"/>
                                            </p:txEl>
                                          </p:spTgt>
                                        </p:tgtEl>
                                        <p:attrNameLst>
                                          <p:attrName>style.visibility</p:attrName>
                                        </p:attrNameLst>
                                      </p:cBhvr>
                                      <p:to>
                                        <p:strVal val="visible"/>
                                      </p:to>
                                    </p:set>
                                    <p:anim calcmode="lin" valueType="num">
                                      <p:cBhvr additive="base">
                                        <p:cTn id="49" dur="5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627">
                                            <p:txEl>
                                              <p:pRg st="14" end="14"/>
                                            </p:txEl>
                                          </p:spTgt>
                                        </p:tgtEl>
                                        <p:attrNameLst>
                                          <p:attrName>style.visibility</p:attrName>
                                        </p:attrNameLst>
                                      </p:cBhvr>
                                      <p:to>
                                        <p:strVal val="visible"/>
                                      </p:to>
                                    </p:set>
                                    <p:anim calcmode="lin" valueType="num">
                                      <p:cBhvr additive="base">
                                        <p:cTn id="53" dur="5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627">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627">
                                            <p:txEl>
                                              <p:pRg st="15" end="15"/>
                                            </p:txEl>
                                          </p:spTgt>
                                        </p:tgtEl>
                                        <p:attrNameLst>
                                          <p:attrName>style.visibility</p:attrName>
                                        </p:attrNameLst>
                                      </p:cBhvr>
                                      <p:to>
                                        <p:strVal val="visible"/>
                                      </p:to>
                                    </p:set>
                                    <p:anim calcmode="lin" valueType="num">
                                      <p:cBhvr additive="base">
                                        <p:cTn id="57" dur="500" fill="hold"/>
                                        <p:tgtEl>
                                          <p:spTgt spid="26627">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662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BAuA-CD_2015_Wt">
  <a:themeElements>
    <a:clrScheme name="BAuA-CD">
      <a:dk1>
        <a:sysClr val="windowText" lastClr="000000"/>
      </a:dk1>
      <a:lt1>
        <a:sysClr val="window" lastClr="FFFFFF"/>
      </a:lt1>
      <a:dk2>
        <a:srgbClr val="1A70B8"/>
      </a:dk2>
      <a:lt2>
        <a:srgbClr val="DFEBFA"/>
      </a:lt2>
      <a:accent1>
        <a:srgbClr val="1A70B8"/>
      </a:accent1>
      <a:accent2>
        <a:srgbClr val="75BEEA"/>
      </a:accent2>
      <a:accent3>
        <a:srgbClr val="ACD8F2"/>
      </a:accent3>
      <a:accent4>
        <a:srgbClr val="91C46D"/>
      </a:accent4>
      <a:accent5>
        <a:srgbClr val="B2D699"/>
      </a:accent5>
      <a:accent6>
        <a:srgbClr val="EC6617"/>
      </a:accent6>
      <a:hlink>
        <a:srgbClr val="0000FF"/>
      </a:hlink>
      <a:folHlink>
        <a:srgbClr val="7030A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22130</TotalTime>
  <Words>1109</Words>
  <Application>Microsoft Office PowerPoint</Application>
  <PresentationFormat>Widescreen</PresentationFormat>
  <Paragraphs>236</Paragraphs>
  <Slides>19</Slides>
  <Notes>4</Notes>
  <HiddenSlides>0</HiddenSlides>
  <MMClips>0</MMClips>
  <ScaleCrop>false</ScaleCrop>
  <HeadingPairs>
    <vt:vector size="8" baseType="variant">
      <vt:variant>
        <vt:lpstr>Fonts Used</vt:lpstr>
      </vt:variant>
      <vt:variant>
        <vt:i4>12</vt:i4>
      </vt:variant>
      <vt:variant>
        <vt:lpstr>Theme</vt:lpstr>
      </vt:variant>
      <vt:variant>
        <vt:i4>13</vt:i4>
      </vt:variant>
      <vt:variant>
        <vt:lpstr>Embedded OLE Servers</vt:lpstr>
      </vt:variant>
      <vt:variant>
        <vt:i4>1</vt:i4>
      </vt:variant>
      <vt:variant>
        <vt:lpstr>Slide Titles</vt:lpstr>
      </vt:variant>
      <vt:variant>
        <vt:i4>19</vt:i4>
      </vt:variant>
    </vt:vector>
  </HeadingPairs>
  <TitlesOfParts>
    <vt:vector size="45" baseType="lpstr">
      <vt:lpstr>Arial</vt:lpstr>
      <vt:lpstr>Calibri</vt:lpstr>
      <vt:lpstr>Calibri Light</vt:lpstr>
      <vt:lpstr>Georgia</vt:lpstr>
      <vt:lpstr>Segoe UI</vt:lpstr>
      <vt:lpstr>Segoe UI Semibold</vt:lpstr>
      <vt:lpstr>Tahoma</vt:lpstr>
      <vt:lpstr>Times New Roman</vt:lpstr>
      <vt:lpstr>Trebuchet MS</vt:lpstr>
      <vt:lpstr>Verdana</vt:lpstr>
      <vt:lpstr>Wingdings</vt:lpstr>
      <vt:lpstr>Wingdings 2</vt:lpstr>
      <vt:lpstr>1_Office Theme</vt:lpstr>
      <vt:lpstr>3_Office Theme</vt:lpstr>
      <vt:lpstr>4_Office Theme</vt:lpstr>
      <vt:lpstr>5_Office Theme</vt:lpstr>
      <vt:lpstr>Urban</vt:lpstr>
      <vt:lpstr>BAuA-CD_2015_Wt</vt:lpstr>
      <vt:lpstr>6_Office Theme</vt:lpstr>
      <vt:lpstr>2_Office Theme</vt:lpstr>
      <vt:lpstr>7_Office Theme</vt:lpstr>
      <vt:lpstr>2_Slipstream</vt:lpstr>
      <vt:lpstr>8_Office Theme</vt:lpstr>
      <vt:lpstr>Office Theme</vt:lpstr>
      <vt:lpstr>10_Office Theme</vt:lpstr>
      <vt:lpstr>Chart</vt:lpstr>
      <vt:lpstr>The Broad Context of Psychosocial Risks at Work  </vt:lpstr>
      <vt:lpstr>Forecast emerging organisational, social and human work related risks</vt:lpstr>
      <vt:lpstr>   Dollard, M.F. &amp; Bailey, T. S. (Eds)., (2014). Australian Workplace Barometer: Psychosocial Safety Climate and working conditions in Australia, Samford Valley QLD; Australian Academic Press   http://tinyurl.com/lunco7l  </vt:lpstr>
      <vt:lpstr>PowerPoint Presentation</vt:lpstr>
      <vt:lpstr>PowerPoint Presentation</vt:lpstr>
      <vt:lpstr>PowerPoint Presentation</vt:lpstr>
      <vt:lpstr>PowerPoint Presentation</vt:lpstr>
      <vt:lpstr> PSC Defined</vt:lpstr>
      <vt:lpstr>PSC Ingredients</vt:lpstr>
      <vt:lpstr>PowerPoint Presentation</vt:lpstr>
      <vt:lpstr>PowerPoint Presentation</vt:lpstr>
      <vt:lpstr>PowerPoint Presentation</vt:lpstr>
      <vt:lpstr>PowerPoint Presentation</vt:lpstr>
      <vt:lpstr>Leadership for Psychosocial safety climate </vt:lpstr>
      <vt:lpstr>PowerPoint Presentation</vt:lpstr>
      <vt:lpstr>PowerPoint Presentation</vt:lpstr>
      <vt:lpstr>PowerPoint Presentation</vt:lpstr>
      <vt:lpstr> Published Papers on PSC Books/ Book Chapters Dollard, M.F., Shimazu, A., Nordin, R. Bin, Brough, P., Tuckey, M.R (Eds.), (2014). Psychosocial Factors at Work in the Asia Pacific. Dordrecht; Springer International Publishing. 978-94-017-8974-5 Dollard, M.F. &amp; Bailey, T. S. (Eds)., (2014). Australian Workplace Barometer: Psychosocial Safety Climate and working conditions in Australia, Samford Valley QLD; Australian Academic Press  Bailey, T., Pignata, S., &amp; Dollard, M.F. (2014). 'Psychosocial interventions and worker wellbeing'. In Ronald J. Burke and Astrid M. Richardsen, Corporate wellness programs: Linking individual and organizational  health Edward Elgar Publishing Ltd Pignata, S., Biron, C., Dollard, M.F. (2014). Managing psychosocial risks in the workplace prevention and intervention, In Peeters, M. et al (Eds). An introduction to contemporary work psychology, 393-413. Dollard, M.F. (2011). Psychosocial safety climate: A lead indicator of work conditions, workplace psychological health and engagement and precursor to intervention success. In Managing psychosocial risks in the workplace: The role of process issues. In Eds C. Biron, M. Karanika-Murray, &amp; C. L. Cooper, Publisher: Routledge/Psychology Press. Dollard, M.F., &amp; Karasek, R. (2010). Building psychosocial safety climate: Evaluation of a socially coordinated PAR risk management stress prevention study. In J. Houdmont, &amp; S. Leka (Eds). Contemporary occupational health psychology: Global perspectives on research and practice, (pp. 208-234). Chichester: Wiley Blackwell. Brooks, B., Staniford, A., Dollard, M.F., &amp; Wiseman, R.J. (2010). Risk factors. Consequences, and management of aggression in health care environments. In J. Houdmont, &amp; S. Leka (Eds). Contemporary occupational health psychology: Global perspectives on research and practice, (pp. 229-254). Chichester: Wiley Blackwell.   Refereed Journal Articles Bailey, Tessa S.; Dollard, Maureen F.; Richards, Penny A. M. A national standard for psychosocial safety climate (PSC): PSC 41 as the benchmark for low risk of job strain and depressive symptoms. Journal of Occupational Health Psychology, Vol 20(1), Jan 2015, 15-26. Idris, M. A., Dollard, M. F., &amp; Tuckey, M. R. (2015, March 16). Psychosocial Safety Climate as a Management Tool for Employee Engagement and Performance: A Multilevel Analysis. International Journal of Stress Management. Advance online publication. Kwan, S. S. M., Tuckey, M. R., &amp; Dollard, M. F. (in press, accepted 26 Oct 2014). The role of psychosocial safety climate in coping with workplace bullying: A grounded theory and sequential tree analysis. European Journal of Work and Organizational Psychology.   Bailey, T. S., Dollard, M. F., McLinton, S. S., &amp; Richards, P. A. M. (2015). Psychosocial safety climate and physical factors in the etiology of MSDs and workplace physical injury compensation claims. Work &amp; Stress.    McLinton, S. S., Dollard, M. F., Tuckey, M., &amp; Bailey, T. S. (2014). The prevalence and nature of bullying: A national study of Australian workers. Journal of Health, Safety and Environment, 30, 283-300.  Idris, A., Dollard, M. F. &amp; Yulita (2014). Psychosocial safety climate, emotional demands, burnout and depression: A longitudinal multilevel study in the Malaysian private sector, Journal of Occupational Health Psychology, 19, 291-302.      Dollard, M. F., Gordon, J. A., (2014). Evaluation of a participatory risk management work stress intervention.  International Journal of Stress Management, 21, 27-42. Brough, P., Dollard, M. F., Tuckey, M. R. (2014). Theory and methods to prevent and manage occupational stress: Innovations from around the globe. International Journal of Stress Management, 21, 1-6.        </vt:lpstr>
      <vt:lpstr>PowerPoint Presentation</vt:lpstr>
    </vt:vector>
  </TitlesOfParts>
  <Company>University of South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Dollard</dc:creator>
  <cp:lastModifiedBy>Renata Musolino</cp:lastModifiedBy>
  <cp:revision>142</cp:revision>
  <dcterms:created xsi:type="dcterms:W3CDTF">2015-04-27T10:08:51Z</dcterms:created>
  <dcterms:modified xsi:type="dcterms:W3CDTF">2015-11-17T04:49:40Z</dcterms:modified>
</cp:coreProperties>
</file>