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0" r:id="rId2"/>
    <p:sldId id="256" r:id="rId3"/>
    <p:sldId id="300" r:id="rId4"/>
    <p:sldId id="301" r:id="rId5"/>
    <p:sldId id="335" r:id="rId6"/>
    <p:sldId id="303" r:id="rId7"/>
    <p:sldId id="304" r:id="rId8"/>
    <p:sldId id="307" r:id="rId9"/>
    <p:sldId id="305" r:id="rId10"/>
    <p:sldId id="288" r:id="rId11"/>
    <p:sldId id="289" r:id="rId12"/>
    <p:sldId id="290" r:id="rId13"/>
    <p:sldId id="291" r:id="rId14"/>
    <p:sldId id="310" r:id="rId15"/>
    <p:sldId id="311" r:id="rId16"/>
    <p:sldId id="312" r:id="rId17"/>
    <p:sldId id="320" r:id="rId18"/>
    <p:sldId id="334" r:id="rId19"/>
    <p:sldId id="329" r:id="rId20"/>
    <p:sldId id="315" r:id="rId21"/>
    <p:sldId id="319" r:id="rId22"/>
    <p:sldId id="314" r:id="rId23"/>
  </p:sldIdLst>
  <p:sldSz cx="24387175" cy="13716000"/>
  <p:notesSz cx="6858000" cy="9144000"/>
  <p:defaultTextStyle>
    <a:defPPr>
      <a:defRPr lang="en-US"/>
    </a:defPPr>
    <a:lvl1pPr marL="0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404"/>
    <a:srgbClr val="3EEB27"/>
    <a:srgbClr val="ED6314"/>
    <a:srgbClr val="5CC332"/>
    <a:srgbClr val="CCCCCC"/>
    <a:srgbClr val="BFBFBF"/>
    <a:srgbClr val="FFC429"/>
    <a:srgbClr val="EE5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35" autoAdjust="0"/>
    <p:restoredTop sz="93489" autoAdjust="0"/>
  </p:normalViewPr>
  <p:slideViewPr>
    <p:cSldViewPr snapToGrid="0" snapToObjects="1">
      <p:cViewPr varScale="1">
        <p:scale>
          <a:sx n="53" d="100"/>
          <a:sy n="53" d="100"/>
        </p:scale>
        <p:origin x="678" y="102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92"/>
    </p:cViewPr>
  </p:sorterViewPr>
  <p:notesViewPr>
    <p:cSldViewPr snapToGrid="0" snapToObjects="1">
      <p:cViewPr varScale="1">
        <p:scale>
          <a:sx n="95" d="100"/>
          <a:sy n="95" d="100"/>
        </p:scale>
        <p:origin x="-329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.monash.edu\home\User065\tshea\Documents\PROJECT%20Leading%20Indicators\Stage%205%20Workplace%20surveys\ALL%20organisations\Charts%20for%20individual%20level%20repor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.monash.edu\home\User065\tshea\Documents\PROJECT%20Leading%20Indicators\Stage%205%20Workplace%20surveys\ALL%20organisations\Charts%20for%20individual%20level%20report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shea\Dropbox\PAPERS%20(Helen%20&amp;%20Tracey)\Reports\Charts\Charts%20for%20individual%20level%20report%202015%2002%2011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shea\Dropbox\PAPERS%20(Helen%20&amp;%20Tracey)\Reports\Charts%20&amp;%20comments%20for%20lead%20indicator%20reports\Stage%20five%20report%20charts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.monash.edu\home\User065\tshea\Documents\PROJECT%20Leading%20Indicators\Stage%205%20Workplace%20surveys\AEU\AEU%20scale%20summary%20&amp;%20charts%202014%2011%2020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907A7"/>
              </a:solidFill>
            </c:spPr>
          </c:dPt>
          <c:dPt>
            <c:idx val="1"/>
            <c:invertIfNegative val="0"/>
            <c:bubble3D val="0"/>
            <c:spPr>
              <a:solidFill>
                <a:srgbClr val="AA0B1B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5F81"/>
              </a:solidFill>
            </c:spPr>
          </c:dPt>
          <c:dPt>
            <c:idx val="3"/>
            <c:invertIfNegative val="0"/>
            <c:bubble3D val="0"/>
            <c:spPr>
              <a:solidFill>
                <a:srgbClr val="660066"/>
              </a:solidFill>
            </c:spPr>
          </c:dPt>
          <c:dPt>
            <c:idx val="4"/>
            <c:invertIfNegative val="0"/>
            <c:bubble3D val="0"/>
            <c:spPr>
              <a:solidFill>
                <a:srgbClr val="339966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6600">
                  <a:alpha val="78000"/>
                </a:srgb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AU" sz="4000"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OPM!$A$43:$A$48</c:f>
              <c:strCache>
                <c:ptCount val="6"/>
                <c:pt idx="0">
                  <c:v>Transport, Postal and Warehousing</c:v>
                </c:pt>
                <c:pt idx="1">
                  <c:v>Mining</c:v>
                </c:pt>
                <c:pt idx="2">
                  <c:v>Healthcare and Community Service</c:v>
                </c:pt>
                <c:pt idx="3">
                  <c:v>Electricity, Gas, Water and Waste</c:v>
                </c:pt>
                <c:pt idx="4">
                  <c:v>Construction</c:v>
                </c:pt>
                <c:pt idx="5">
                  <c:v>Arts and Recreation Services</c:v>
                </c:pt>
              </c:strCache>
            </c:strRef>
          </c:cat>
          <c:val>
            <c:numRef>
              <c:f>OPM!$B$43:$B$48</c:f>
              <c:numCache>
                <c:formatCode>0.0</c:formatCode>
                <c:ptCount val="6"/>
                <c:pt idx="0">
                  <c:v>28.91</c:v>
                </c:pt>
                <c:pt idx="1">
                  <c:v>29.87</c:v>
                </c:pt>
                <c:pt idx="2">
                  <c:v>28.49</c:v>
                </c:pt>
                <c:pt idx="3">
                  <c:v>31.07</c:v>
                </c:pt>
                <c:pt idx="4">
                  <c:v>30.27</c:v>
                </c:pt>
                <c:pt idx="5">
                  <c:v>27.95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602832"/>
        <c:axId val="376603224"/>
      </c:barChart>
      <c:catAx>
        <c:axId val="376602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AU" sz="4000">
                <a:latin typeface="Arial"/>
                <a:cs typeface="Arial"/>
              </a:defRPr>
            </a:pPr>
            <a:endParaRPr lang="en-US"/>
          </a:p>
        </c:txPr>
        <c:crossAx val="376603224"/>
        <c:crosses val="autoZero"/>
        <c:auto val="1"/>
        <c:lblAlgn val="ctr"/>
        <c:lblOffset val="100"/>
        <c:noMultiLvlLbl val="0"/>
      </c:catAx>
      <c:valAx>
        <c:axId val="376603224"/>
        <c:scaling>
          <c:orientation val="minMax"/>
          <c:max val="40"/>
          <c:min val="20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lang="en-AU" sz="4000">
                <a:latin typeface="Arial"/>
                <a:cs typeface="Arial"/>
              </a:defRPr>
            </a:pPr>
            <a:endParaRPr lang="en-US"/>
          </a:p>
        </c:txPr>
        <c:crossAx val="376602832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163040881396701E-2"/>
          <c:y val="1.7935860233985301E-2"/>
          <c:w val="0.93374273556625498"/>
          <c:h val="0.897088176643273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AA0B1B"/>
              </a:solidFill>
            </c:spPr>
          </c:dPt>
          <c:dPt>
            <c:idx val="2"/>
            <c:invertIfNegative val="0"/>
            <c:bubble3D val="0"/>
            <c:spPr>
              <a:solidFill>
                <a:srgbClr val="339966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AU" sz="4000"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OPM!$A$62:$A$64</c:f>
              <c:strCache>
                <c:ptCount val="3"/>
                <c:pt idx="0">
                  <c:v>Manager level</c:v>
                </c:pt>
                <c:pt idx="1">
                  <c:v>Supervisor level</c:v>
                </c:pt>
                <c:pt idx="2">
                  <c:v>Employee level</c:v>
                </c:pt>
              </c:strCache>
            </c:strRef>
          </c:cat>
          <c:val>
            <c:numRef>
              <c:f>OPM!$B$62:$B$64</c:f>
              <c:numCache>
                <c:formatCode>###0.0</c:formatCode>
                <c:ptCount val="3"/>
                <c:pt idx="0">
                  <c:v>32.720000000000013</c:v>
                </c:pt>
                <c:pt idx="1">
                  <c:v>29.81000000000002</c:v>
                </c:pt>
                <c:pt idx="2">
                  <c:v>28.51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604008"/>
        <c:axId val="376604400"/>
      </c:barChart>
      <c:catAx>
        <c:axId val="376604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AU" sz="4000">
                <a:latin typeface="Arial"/>
                <a:cs typeface="Arial"/>
              </a:defRPr>
            </a:pPr>
            <a:endParaRPr lang="en-US"/>
          </a:p>
        </c:txPr>
        <c:crossAx val="376604400"/>
        <c:crosses val="autoZero"/>
        <c:auto val="1"/>
        <c:lblAlgn val="ctr"/>
        <c:lblOffset val="100"/>
        <c:noMultiLvlLbl val="0"/>
      </c:catAx>
      <c:valAx>
        <c:axId val="376604400"/>
        <c:scaling>
          <c:orientation val="minMax"/>
          <c:max val="40"/>
          <c:min val="20"/>
        </c:scaling>
        <c:delete val="0"/>
        <c:axPos val="l"/>
        <c:numFmt formatCode="###0.0" sourceLinked="1"/>
        <c:majorTickMark val="out"/>
        <c:minorTickMark val="none"/>
        <c:tickLblPos val="nextTo"/>
        <c:txPr>
          <a:bodyPr/>
          <a:lstStyle/>
          <a:p>
            <a:pPr>
              <a:defRPr lang="en-AU" sz="4000">
                <a:latin typeface="Arial"/>
                <a:cs typeface="Arial"/>
              </a:defRPr>
            </a:pPr>
            <a:endParaRPr lang="en-US"/>
          </a:p>
        </c:txPr>
        <c:crossAx val="376604008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OPM!$B$115</c:f>
              <c:strCache>
                <c:ptCount val="1"/>
                <c:pt idx="0">
                  <c:v>OPM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D40202">
                  <a:alpha val="84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005F81"/>
              </a:solidFill>
            </c:spPr>
          </c:dPt>
          <c:dPt>
            <c:idx val="3"/>
            <c:invertIfNegative val="0"/>
            <c:bubble3D val="0"/>
            <c:spPr>
              <a:solidFill>
                <a:srgbClr val="660066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8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0"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OPM!$A$116:$A$121</c:f>
              <c:strCache>
                <c:ptCount val="6"/>
                <c:pt idx="0">
                  <c:v>Org A</c:v>
                </c:pt>
                <c:pt idx="1">
                  <c:v>Org B</c:v>
                </c:pt>
                <c:pt idx="2">
                  <c:v>Org C</c:v>
                </c:pt>
                <c:pt idx="3">
                  <c:v>Org D</c:v>
                </c:pt>
                <c:pt idx="4">
                  <c:v>Org E</c:v>
                </c:pt>
                <c:pt idx="5">
                  <c:v>Org F</c:v>
                </c:pt>
              </c:strCache>
            </c:strRef>
          </c:cat>
          <c:val>
            <c:numRef>
              <c:f>OPM!$B$116:$B$121</c:f>
              <c:numCache>
                <c:formatCode>0.0</c:formatCode>
                <c:ptCount val="6"/>
                <c:pt idx="0">
                  <c:v>30.25</c:v>
                </c:pt>
                <c:pt idx="1">
                  <c:v>26.66</c:v>
                </c:pt>
                <c:pt idx="2">
                  <c:v>29.77</c:v>
                </c:pt>
                <c:pt idx="3">
                  <c:v>30.53</c:v>
                </c:pt>
                <c:pt idx="4">
                  <c:v>28.91</c:v>
                </c:pt>
                <c:pt idx="5">
                  <c:v>28.49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605576"/>
        <c:axId val="376605968"/>
      </c:barChart>
      <c:catAx>
        <c:axId val="376605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4000">
                <a:latin typeface="Arial"/>
                <a:cs typeface="Arial"/>
              </a:defRPr>
            </a:pPr>
            <a:endParaRPr lang="en-US"/>
          </a:p>
        </c:txPr>
        <c:crossAx val="376605968"/>
        <c:crosses val="autoZero"/>
        <c:auto val="1"/>
        <c:lblAlgn val="ctr"/>
        <c:lblOffset val="100"/>
        <c:noMultiLvlLbl val="0"/>
      </c:catAx>
      <c:valAx>
        <c:axId val="376605968"/>
        <c:scaling>
          <c:orientation val="minMax"/>
          <c:max val="35"/>
          <c:min val="20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4000">
                <a:latin typeface="Arial"/>
                <a:cs typeface="Arial"/>
              </a:defRPr>
            </a:pPr>
            <a:endParaRPr lang="en-US"/>
          </a:p>
        </c:txPr>
        <c:crossAx val="376605576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4F81BD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9BBB59">
                  <a:lumMod val="75000"/>
                </a:srgbClr>
              </a:solidFill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7"/>
            <c:invertIfNegative val="0"/>
            <c:bubble3D val="0"/>
            <c:spPr>
              <a:solidFill>
                <a:srgbClr val="9BBB59">
                  <a:lumMod val="75000"/>
                </a:srgbClr>
              </a:solidFill>
            </c:spPr>
          </c:dPt>
          <c:dPt>
            <c:idx val="9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0"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Benchmarking!$N$4:$N$12</c:f>
              <c:strCache>
                <c:ptCount val="9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</c:strCache>
            </c:strRef>
          </c:cat>
          <c:val>
            <c:numRef>
              <c:f>Benchmarking!$O$4:$O$12</c:f>
              <c:numCache>
                <c:formatCode>0.0</c:formatCode>
                <c:ptCount val="9"/>
                <c:pt idx="0">
                  <c:v>25.333333333333279</c:v>
                </c:pt>
                <c:pt idx="1">
                  <c:v>27.588785046728969</c:v>
                </c:pt>
                <c:pt idx="2">
                  <c:v>30.45945945945946</c:v>
                </c:pt>
                <c:pt idx="3">
                  <c:v>29.053030303030301</c:v>
                </c:pt>
                <c:pt idx="4">
                  <c:v>24.328125</c:v>
                </c:pt>
                <c:pt idx="5">
                  <c:v>20.92307692307692</c:v>
                </c:pt>
                <c:pt idx="6">
                  <c:v>23.537037037037031</c:v>
                </c:pt>
                <c:pt idx="7">
                  <c:v>30.296296296296291</c:v>
                </c:pt>
                <c:pt idx="8">
                  <c:v>27.366197183098599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233376"/>
        <c:axId val="377233768"/>
      </c:barChart>
      <c:catAx>
        <c:axId val="377233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4000">
                <a:latin typeface="Arial"/>
                <a:cs typeface="Arial"/>
              </a:defRPr>
            </a:pPr>
            <a:endParaRPr lang="en-US"/>
          </a:p>
        </c:txPr>
        <c:crossAx val="377233768"/>
        <c:crosses val="autoZero"/>
        <c:auto val="1"/>
        <c:lblAlgn val="ctr"/>
        <c:lblOffset val="100"/>
        <c:noMultiLvlLbl val="0"/>
      </c:catAx>
      <c:valAx>
        <c:axId val="377233768"/>
        <c:scaling>
          <c:orientation val="minMax"/>
          <c:max val="35"/>
          <c:min val="15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4000">
                <a:latin typeface="Arial"/>
                <a:cs typeface="Arial"/>
              </a:defRPr>
            </a:pPr>
            <a:endParaRPr lang="en-US"/>
          </a:p>
        </c:txPr>
        <c:crossAx val="377233376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OPM!$B$51</c:f>
              <c:strCache>
                <c:ptCount val="1"/>
                <c:pt idx="0">
                  <c:v>Member type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AU" sz="4000"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OPM!$A$52:$A$58</c:f>
              <c:strCache>
                <c:ptCount val="7"/>
                <c:pt idx="0">
                  <c:v>TAFE</c:v>
                </c:pt>
                <c:pt idx="1">
                  <c:v>Special School</c:v>
                </c:pt>
                <c:pt idx="2">
                  <c:v>Secondary School</c:v>
                </c:pt>
                <c:pt idx="3">
                  <c:v>Primary School</c:v>
                </c:pt>
                <c:pt idx="4">
                  <c:v>Early Childhood Education</c:v>
                </c:pt>
                <c:pt idx="5">
                  <c:v>Disability Services Centre</c:v>
                </c:pt>
                <c:pt idx="6">
                  <c:v>Adult Migrant Education Services</c:v>
                </c:pt>
              </c:strCache>
            </c:strRef>
          </c:cat>
          <c:val>
            <c:numRef>
              <c:f>OPM!$B$52:$B$58</c:f>
              <c:numCache>
                <c:formatCode>0.0</c:formatCode>
                <c:ptCount val="7"/>
                <c:pt idx="0">
                  <c:v>24.58</c:v>
                </c:pt>
                <c:pt idx="1">
                  <c:v>28.92</c:v>
                </c:pt>
                <c:pt idx="2">
                  <c:v>25.74</c:v>
                </c:pt>
                <c:pt idx="3">
                  <c:v>28.48</c:v>
                </c:pt>
                <c:pt idx="4">
                  <c:v>26.77</c:v>
                </c:pt>
                <c:pt idx="5">
                  <c:v>26.49</c:v>
                </c:pt>
                <c:pt idx="6">
                  <c:v>25.22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234944"/>
        <c:axId val="377235336"/>
      </c:barChart>
      <c:catAx>
        <c:axId val="3772349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AU" sz="4000">
                <a:latin typeface="Arial"/>
                <a:cs typeface="Arial"/>
              </a:defRPr>
            </a:pPr>
            <a:endParaRPr lang="en-US"/>
          </a:p>
        </c:txPr>
        <c:crossAx val="377235336"/>
        <c:crosses val="autoZero"/>
        <c:auto val="1"/>
        <c:lblAlgn val="ctr"/>
        <c:lblOffset val="100"/>
        <c:noMultiLvlLbl val="0"/>
      </c:catAx>
      <c:valAx>
        <c:axId val="377235336"/>
        <c:scaling>
          <c:orientation val="minMax"/>
          <c:min val="20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lang="en-AU" sz="4000">
                <a:latin typeface="Arial"/>
                <a:cs typeface="Arial"/>
              </a:defRPr>
            </a:pPr>
            <a:endParaRPr lang="en-US"/>
          </a:p>
        </c:txPr>
        <c:crossAx val="377234944"/>
        <c:crosses val="autoZero"/>
        <c:crossBetween val="between"/>
        <c:majorUnit val="5"/>
      </c:valAx>
      <c:spPr>
        <a:noFill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D35AF1-30FC-4A4B-B7CC-CA8ACCF8FAD7}" type="doc">
      <dgm:prSet loTypeId="urn:microsoft.com/office/officeart/2005/8/layout/default" loCatId="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4D62EAE-C89B-0B4E-A1DD-46F18F848178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Management commitment to OHS</a:t>
          </a:r>
          <a:endParaRPr lang="en-US" dirty="0">
            <a:latin typeface="Arial"/>
            <a:cs typeface="Arial"/>
          </a:endParaRPr>
        </a:p>
      </dgm:t>
    </dgm:pt>
    <dgm:pt modelId="{BD930291-3B06-7946-90A8-896D4769C40E}" type="parTrans" cxnId="{7F9DCA80-4F32-C247-B1F4-D20A10F1D3E8}">
      <dgm:prSet/>
      <dgm:spPr/>
      <dgm:t>
        <a:bodyPr/>
        <a:lstStyle/>
        <a:p>
          <a:endParaRPr lang="en-US"/>
        </a:p>
      </dgm:t>
    </dgm:pt>
    <dgm:pt modelId="{3D49159A-5649-6646-9F75-AB662B0785F5}" type="sibTrans" cxnId="{7F9DCA80-4F32-C247-B1F4-D20A10F1D3E8}">
      <dgm:prSet/>
      <dgm:spPr/>
      <dgm:t>
        <a:bodyPr/>
        <a:lstStyle/>
        <a:p>
          <a:endParaRPr lang="en-US"/>
        </a:p>
      </dgm:t>
    </dgm:pt>
    <dgm:pt modelId="{0835BC20-D709-3640-A59F-4BEA15184FFF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Regular OHS inspections &amp; audits</a:t>
          </a:r>
          <a:endParaRPr lang="en-US" dirty="0">
            <a:latin typeface="Arial"/>
            <a:cs typeface="Arial"/>
          </a:endParaRPr>
        </a:p>
      </dgm:t>
    </dgm:pt>
    <dgm:pt modelId="{C48E7472-E1E0-D34B-B4F9-CD132FC98B0F}" type="parTrans" cxnId="{4CD2ED24-43AF-9848-BF08-C1AE2CE09F1C}">
      <dgm:prSet/>
      <dgm:spPr/>
      <dgm:t>
        <a:bodyPr/>
        <a:lstStyle/>
        <a:p>
          <a:endParaRPr lang="en-US"/>
        </a:p>
      </dgm:t>
    </dgm:pt>
    <dgm:pt modelId="{C36DDD68-381D-2347-884B-6A36835DA4C0}" type="sibTrans" cxnId="{4CD2ED24-43AF-9848-BF08-C1AE2CE09F1C}">
      <dgm:prSet/>
      <dgm:spPr/>
      <dgm:t>
        <a:bodyPr/>
        <a:lstStyle/>
        <a:p>
          <a:endParaRPr lang="en-US"/>
        </a:p>
      </dgm:t>
    </dgm:pt>
    <dgm:pt modelId="{7F49D25C-2B37-A941-B7FC-083E99C61E47}">
      <dgm:prSet phldrT="[Text]"/>
      <dgm:spPr/>
      <dgm:t>
        <a:bodyPr/>
        <a:lstStyle/>
        <a:p>
          <a:r>
            <a:rPr lang="en-US" i="0" dirty="0" smtClean="0">
              <a:latin typeface="Arial"/>
              <a:cs typeface="Arial"/>
            </a:rPr>
            <a:t>OHS systems (policies, procedures, practices)</a:t>
          </a:r>
          <a:endParaRPr lang="en-US" dirty="0">
            <a:latin typeface="Arial"/>
            <a:cs typeface="Arial"/>
          </a:endParaRPr>
        </a:p>
      </dgm:t>
    </dgm:pt>
    <dgm:pt modelId="{3A782461-B70D-4C46-85AF-CFB49675407B}" type="parTrans" cxnId="{22371AE9-D1A7-D649-82BA-B0BF3A56ECFF}">
      <dgm:prSet/>
      <dgm:spPr/>
      <dgm:t>
        <a:bodyPr/>
        <a:lstStyle/>
        <a:p>
          <a:endParaRPr lang="en-US"/>
        </a:p>
      </dgm:t>
    </dgm:pt>
    <dgm:pt modelId="{1CB9E6E4-C7C0-014F-8986-D9F6656E6440}" type="sibTrans" cxnId="{22371AE9-D1A7-D649-82BA-B0BF3A56ECFF}">
      <dgm:prSet/>
      <dgm:spPr/>
      <dgm:t>
        <a:bodyPr/>
        <a:lstStyle/>
        <a:p>
          <a:endParaRPr lang="en-US"/>
        </a:p>
      </dgm:t>
    </dgm:pt>
    <dgm:pt modelId="{E3705DC7-B0D6-EF49-A8A3-5844C1F616F6}">
      <dgm:prSet/>
      <dgm:spPr/>
      <dgm:t>
        <a:bodyPr/>
        <a:lstStyle/>
        <a:p>
          <a:r>
            <a:rPr lang="en-US" dirty="0" err="1" smtClean="0">
              <a:latin typeface="Arial"/>
              <a:cs typeface="Arial"/>
            </a:rPr>
            <a:t>Prioritisation</a:t>
          </a:r>
          <a:r>
            <a:rPr lang="en-US" dirty="0" smtClean="0">
              <a:latin typeface="Arial"/>
              <a:cs typeface="Arial"/>
            </a:rPr>
            <a:t> of OHS</a:t>
          </a:r>
          <a:endParaRPr lang="en-US" dirty="0">
            <a:latin typeface="Arial"/>
            <a:cs typeface="Arial"/>
          </a:endParaRPr>
        </a:p>
      </dgm:t>
    </dgm:pt>
    <dgm:pt modelId="{FD4AE6D0-5E1B-5E4E-A572-16E57315B828}" type="parTrans" cxnId="{90A7F7C2-791F-9848-86D2-3E0EE7EF70F7}">
      <dgm:prSet/>
      <dgm:spPr/>
      <dgm:t>
        <a:bodyPr/>
        <a:lstStyle/>
        <a:p>
          <a:endParaRPr lang="en-US"/>
        </a:p>
      </dgm:t>
    </dgm:pt>
    <dgm:pt modelId="{B9E34734-5CBA-B448-8EAC-14C93BF3BA61}" type="sibTrans" cxnId="{90A7F7C2-791F-9848-86D2-3E0EE7EF70F7}">
      <dgm:prSet/>
      <dgm:spPr/>
      <dgm:t>
        <a:bodyPr/>
        <a:lstStyle/>
        <a:p>
          <a:endParaRPr lang="en-US"/>
        </a:p>
      </dgm:t>
    </dgm:pt>
    <dgm:pt modelId="{60D26391-EF84-9B4E-9B3B-FE7BAA9654BF}">
      <dgm:prSet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Risk management</a:t>
          </a:r>
          <a:endParaRPr lang="en-US" dirty="0">
            <a:latin typeface="Arial"/>
            <a:cs typeface="Arial"/>
          </a:endParaRPr>
        </a:p>
      </dgm:t>
    </dgm:pt>
    <dgm:pt modelId="{715DFE16-DFBD-F84E-8018-0F4D5DF370C6}" type="parTrans" cxnId="{6F7A7DC2-7F59-474D-88B0-22EB57EBED23}">
      <dgm:prSet/>
      <dgm:spPr/>
      <dgm:t>
        <a:bodyPr/>
        <a:lstStyle/>
        <a:p>
          <a:endParaRPr lang="en-US"/>
        </a:p>
      </dgm:t>
    </dgm:pt>
    <dgm:pt modelId="{D5355034-AE62-3B4A-9F0D-EF71A9C8504D}" type="sibTrans" cxnId="{6F7A7DC2-7F59-474D-88B0-22EB57EBED23}">
      <dgm:prSet/>
      <dgm:spPr/>
      <dgm:t>
        <a:bodyPr/>
        <a:lstStyle/>
        <a:p>
          <a:endParaRPr lang="en-US"/>
        </a:p>
      </dgm:t>
    </dgm:pt>
    <dgm:pt modelId="{409A14BE-9604-8642-970B-F717AF9A9AB9}">
      <dgm:prSet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Consultation and communication about OHS</a:t>
          </a:r>
          <a:endParaRPr lang="en-US" dirty="0">
            <a:latin typeface="Arial"/>
            <a:cs typeface="Arial"/>
          </a:endParaRPr>
        </a:p>
      </dgm:t>
    </dgm:pt>
    <dgm:pt modelId="{F815A98E-71DA-1F4E-B2D8-90DFFCA0E254}" type="parTrans" cxnId="{4A0DA405-63BB-BA4F-9159-1C1DDF73A4C8}">
      <dgm:prSet/>
      <dgm:spPr/>
      <dgm:t>
        <a:bodyPr/>
        <a:lstStyle/>
        <a:p>
          <a:endParaRPr lang="en-US"/>
        </a:p>
      </dgm:t>
    </dgm:pt>
    <dgm:pt modelId="{A8F6B777-5679-4C46-8212-BE225F4C62BC}" type="sibTrans" cxnId="{4A0DA405-63BB-BA4F-9159-1C1DDF73A4C8}">
      <dgm:prSet/>
      <dgm:spPr/>
      <dgm:t>
        <a:bodyPr/>
        <a:lstStyle/>
        <a:p>
          <a:endParaRPr lang="en-US"/>
        </a:p>
      </dgm:t>
    </dgm:pt>
    <dgm:pt modelId="{09B00A8A-71F1-7645-A7AE-10FA6C6C0B4C}">
      <dgm:prSet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OHS accountability</a:t>
          </a:r>
          <a:endParaRPr lang="en-US" dirty="0">
            <a:latin typeface="Arial"/>
            <a:cs typeface="Arial"/>
          </a:endParaRPr>
        </a:p>
      </dgm:t>
    </dgm:pt>
    <dgm:pt modelId="{DFE1FF2E-3794-E348-851F-FFA5D09CC62C}" type="parTrans" cxnId="{133BD27B-9499-EC47-955B-5B309BAC1A89}">
      <dgm:prSet/>
      <dgm:spPr/>
      <dgm:t>
        <a:bodyPr/>
        <a:lstStyle/>
        <a:p>
          <a:endParaRPr lang="en-US"/>
        </a:p>
      </dgm:t>
    </dgm:pt>
    <dgm:pt modelId="{82703D89-9CF8-B94E-B3E3-CB87B52F64A8}" type="sibTrans" cxnId="{133BD27B-9499-EC47-955B-5B309BAC1A89}">
      <dgm:prSet/>
      <dgm:spPr/>
      <dgm:t>
        <a:bodyPr/>
        <a:lstStyle/>
        <a:p>
          <a:endParaRPr lang="en-US"/>
        </a:p>
      </dgm:t>
    </dgm:pt>
    <dgm:pt modelId="{09FFA252-18F8-8645-85A8-00B6CAD50286}">
      <dgm:prSet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Positive feedback and recognition for OHS</a:t>
          </a:r>
          <a:endParaRPr lang="en-US" dirty="0">
            <a:latin typeface="Arial"/>
            <a:cs typeface="Arial"/>
          </a:endParaRPr>
        </a:p>
      </dgm:t>
    </dgm:pt>
    <dgm:pt modelId="{ABC94603-38BD-C247-A869-42D52D091B3E}" type="parTrans" cxnId="{F315707D-729F-564E-8E45-C0FD8B620B01}">
      <dgm:prSet/>
      <dgm:spPr/>
      <dgm:t>
        <a:bodyPr/>
        <a:lstStyle/>
        <a:p>
          <a:endParaRPr lang="en-US"/>
        </a:p>
      </dgm:t>
    </dgm:pt>
    <dgm:pt modelId="{C70A5945-15FB-2F4A-8145-0981235F4DD0}" type="sibTrans" cxnId="{F315707D-729F-564E-8E45-C0FD8B620B01}">
      <dgm:prSet/>
      <dgm:spPr/>
      <dgm:t>
        <a:bodyPr/>
        <a:lstStyle/>
        <a:p>
          <a:endParaRPr lang="en-US"/>
        </a:p>
      </dgm:t>
    </dgm:pt>
    <dgm:pt modelId="{76EEC3F4-C907-9845-8C48-6602C9D9EA6D}">
      <dgm:prSet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OHS empowerment &amp; employee involvement in decision making</a:t>
          </a:r>
          <a:endParaRPr lang="en-US" dirty="0">
            <a:latin typeface="Arial"/>
            <a:cs typeface="Arial"/>
          </a:endParaRPr>
        </a:p>
      </dgm:t>
    </dgm:pt>
    <dgm:pt modelId="{CA15C38B-137B-6043-A0D9-FDBEAF01B87A}" type="parTrans" cxnId="{C22B7E99-05CA-1C47-8123-CC6FFD3168E3}">
      <dgm:prSet/>
      <dgm:spPr/>
      <dgm:t>
        <a:bodyPr/>
        <a:lstStyle/>
        <a:p>
          <a:endParaRPr lang="en-US"/>
        </a:p>
      </dgm:t>
    </dgm:pt>
    <dgm:pt modelId="{B721F500-9A31-E744-B9DC-040D22EABDE8}" type="sibTrans" cxnId="{C22B7E99-05CA-1C47-8123-CC6FFD3168E3}">
      <dgm:prSet/>
      <dgm:spPr/>
      <dgm:t>
        <a:bodyPr/>
        <a:lstStyle/>
        <a:p>
          <a:endParaRPr lang="en-US"/>
        </a:p>
      </dgm:t>
    </dgm:pt>
    <dgm:pt modelId="{86674DB2-DAE2-5D4F-9E9B-E35801554BA7}">
      <dgm:prSet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OHS training, information, resources and equipment</a:t>
          </a:r>
          <a:endParaRPr lang="en-US" dirty="0">
            <a:latin typeface="Arial"/>
            <a:cs typeface="Arial"/>
          </a:endParaRPr>
        </a:p>
      </dgm:t>
    </dgm:pt>
    <dgm:pt modelId="{FD4D6B96-EDD1-1943-BCC5-B96F472D9FC9}" type="parTrans" cxnId="{A309DCD8-A37C-2846-B498-39E7AA65C86F}">
      <dgm:prSet/>
      <dgm:spPr/>
      <dgm:t>
        <a:bodyPr/>
        <a:lstStyle/>
        <a:p>
          <a:endParaRPr lang="en-US"/>
        </a:p>
      </dgm:t>
    </dgm:pt>
    <dgm:pt modelId="{0106245F-9B4C-964D-9B76-A53579789A77}" type="sibTrans" cxnId="{A309DCD8-A37C-2846-B498-39E7AA65C86F}">
      <dgm:prSet/>
      <dgm:spPr/>
      <dgm:t>
        <a:bodyPr/>
        <a:lstStyle/>
        <a:p>
          <a:endParaRPr lang="en-US"/>
        </a:p>
      </dgm:t>
    </dgm:pt>
    <dgm:pt modelId="{E78FF015-5073-0940-B44A-A09794129477}" type="pres">
      <dgm:prSet presAssocID="{54D35AF1-30FC-4A4B-B7CC-CA8ACCF8FA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8608C1-E23E-1D4A-B3D0-9E3790F848D5}" type="pres">
      <dgm:prSet presAssocID="{B4D62EAE-C89B-0B4E-A1DD-46F18F84817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885C8-FBD8-1746-82DB-6FAB8B90B0F8}" type="pres">
      <dgm:prSet presAssocID="{3D49159A-5649-6646-9F75-AB662B0785F5}" presName="sibTrans" presStyleCnt="0"/>
      <dgm:spPr/>
    </dgm:pt>
    <dgm:pt modelId="{88D33B1D-05F1-4943-9D18-1AC350C56B56}" type="pres">
      <dgm:prSet presAssocID="{86674DB2-DAE2-5D4F-9E9B-E35801554BA7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327E8-B7B2-B04E-9339-108C8303C70F}" type="pres">
      <dgm:prSet presAssocID="{0106245F-9B4C-964D-9B76-A53579789A77}" presName="sibTrans" presStyleCnt="0"/>
      <dgm:spPr/>
    </dgm:pt>
    <dgm:pt modelId="{34CD9043-7905-9F4D-BFE4-2A8F9C28D69E}" type="pres">
      <dgm:prSet presAssocID="{0835BC20-D709-3640-A59F-4BEA15184FFF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3A93D-BB0D-554C-888B-DC8CF745C635}" type="pres">
      <dgm:prSet presAssocID="{C36DDD68-381D-2347-884B-6A36835DA4C0}" presName="sibTrans" presStyleCnt="0"/>
      <dgm:spPr/>
    </dgm:pt>
    <dgm:pt modelId="{A82F9FD4-ED02-6D45-B594-CEDD20E29DFB}" type="pres">
      <dgm:prSet presAssocID="{7F49D25C-2B37-A941-B7FC-083E99C61E47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6F909-1B2F-0449-BBEA-BA8CD026488B}" type="pres">
      <dgm:prSet presAssocID="{1CB9E6E4-C7C0-014F-8986-D9F6656E6440}" presName="sibTrans" presStyleCnt="0"/>
      <dgm:spPr/>
    </dgm:pt>
    <dgm:pt modelId="{B36A0267-E158-DA48-94E1-4B3C7E3ED106}" type="pres">
      <dgm:prSet presAssocID="{E3705DC7-B0D6-EF49-A8A3-5844C1F616F6}" presName="node" presStyleLbl="node1" presStyleIdx="4" presStyleCnt="10" custLinFactNeighborX="4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BC77D-B654-724C-8605-C202941AF271}" type="pres">
      <dgm:prSet presAssocID="{B9E34734-5CBA-B448-8EAC-14C93BF3BA61}" presName="sibTrans" presStyleCnt="0"/>
      <dgm:spPr/>
    </dgm:pt>
    <dgm:pt modelId="{BFBEFBCA-2417-9044-A243-4634D9E86A26}" type="pres">
      <dgm:prSet presAssocID="{60D26391-EF84-9B4E-9B3B-FE7BAA9654BF}" presName="node" presStyleLbl="node1" presStyleIdx="5" presStyleCnt="10" custLinFactNeighborX="4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1EB3C-7DA9-C848-9DAE-D2C6E1DFC10C}" type="pres">
      <dgm:prSet presAssocID="{D5355034-AE62-3B4A-9F0D-EF71A9C8504D}" presName="sibTrans" presStyleCnt="0"/>
      <dgm:spPr/>
    </dgm:pt>
    <dgm:pt modelId="{7541B681-9844-A543-861E-5A9BC90F6CF0}" type="pres">
      <dgm:prSet presAssocID="{409A14BE-9604-8642-970B-F717AF9A9AB9}" presName="node" presStyleLbl="node1" presStyleIdx="6" presStyleCnt="10" custLinFactNeighborX="4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174A4-9E9D-4145-9681-8B29D17C97C1}" type="pres">
      <dgm:prSet presAssocID="{A8F6B777-5679-4C46-8212-BE225F4C62BC}" presName="sibTrans" presStyleCnt="0"/>
      <dgm:spPr/>
    </dgm:pt>
    <dgm:pt modelId="{F9E46F76-194A-4C47-8414-1C0DEB541A37}" type="pres">
      <dgm:prSet presAssocID="{09B00A8A-71F1-7645-A7AE-10FA6C6C0B4C}" presName="node" presStyleLbl="node1" presStyleIdx="7" presStyleCnt="10" custLinFactNeighborX="-1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B9FE1-ADD1-2D41-A308-0F60B33DFD72}" type="pres">
      <dgm:prSet presAssocID="{82703D89-9CF8-B94E-B3E3-CB87B52F64A8}" presName="sibTrans" presStyleCnt="0"/>
      <dgm:spPr/>
    </dgm:pt>
    <dgm:pt modelId="{4B809BDD-ACB4-4C4D-B3FE-AFFE9977B2DB}" type="pres">
      <dgm:prSet presAssocID="{09FFA252-18F8-8645-85A8-00B6CAD50286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547AB-B9EB-9142-B6AD-1378A29F31B3}" type="pres">
      <dgm:prSet presAssocID="{C70A5945-15FB-2F4A-8145-0981235F4DD0}" presName="sibTrans" presStyleCnt="0"/>
      <dgm:spPr/>
    </dgm:pt>
    <dgm:pt modelId="{6458D99A-0CFD-9844-9300-1BA4B6C0C75F}" type="pres">
      <dgm:prSet presAssocID="{76EEC3F4-C907-9845-8C48-6602C9D9EA6D}" presName="node" presStyleLbl="node1" presStyleIdx="9" presStyleCnt="10" custLinFactNeighborX="-1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371AE9-D1A7-D649-82BA-B0BF3A56ECFF}" srcId="{54D35AF1-30FC-4A4B-B7CC-CA8ACCF8FAD7}" destId="{7F49D25C-2B37-A941-B7FC-083E99C61E47}" srcOrd="3" destOrd="0" parTransId="{3A782461-B70D-4C46-85AF-CFB49675407B}" sibTransId="{1CB9E6E4-C7C0-014F-8986-D9F6656E6440}"/>
    <dgm:cxn modelId="{8D9AC0D1-E95C-184B-9C24-984623F4C511}" type="presOf" srcId="{76EEC3F4-C907-9845-8C48-6602C9D9EA6D}" destId="{6458D99A-0CFD-9844-9300-1BA4B6C0C75F}" srcOrd="0" destOrd="0" presId="urn:microsoft.com/office/officeart/2005/8/layout/default"/>
    <dgm:cxn modelId="{133BD27B-9499-EC47-955B-5B309BAC1A89}" srcId="{54D35AF1-30FC-4A4B-B7CC-CA8ACCF8FAD7}" destId="{09B00A8A-71F1-7645-A7AE-10FA6C6C0B4C}" srcOrd="7" destOrd="0" parTransId="{DFE1FF2E-3794-E348-851F-FFA5D09CC62C}" sibTransId="{82703D89-9CF8-B94E-B3E3-CB87B52F64A8}"/>
    <dgm:cxn modelId="{4CD2ED24-43AF-9848-BF08-C1AE2CE09F1C}" srcId="{54D35AF1-30FC-4A4B-B7CC-CA8ACCF8FAD7}" destId="{0835BC20-D709-3640-A59F-4BEA15184FFF}" srcOrd="2" destOrd="0" parTransId="{C48E7472-E1E0-D34B-B4F9-CD132FC98B0F}" sibTransId="{C36DDD68-381D-2347-884B-6A36835DA4C0}"/>
    <dgm:cxn modelId="{A309DCD8-A37C-2846-B498-39E7AA65C86F}" srcId="{54D35AF1-30FC-4A4B-B7CC-CA8ACCF8FAD7}" destId="{86674DB2-DAE2-5D4F-9E9B-E35801554BA7}" srcOrd="1" destOrd="0" parTransId="{FD4D6B96-EDD1-1943-BCC5-B96F472D9FC9}" sibTransId="{0106245F-9B4C-964D-9B76-A53579789A77}"/>
    <dgm:cxn modelId="{600A158D-46E6-9E47-8371-1D46321223C0}" type="presOf" srcId="{86674DB2-DAE2-5D4F-9E9B-E35801554BA7}" destId="{88D33B1D-05F1-4943-9D18-1AC350C56B56}" srcOrd="0" destOrd="0" presId="urn:microsoft.com/office/officeart/2005/8/layout/default"/>
    <dgm:cxn modelId="{85BDDB1F-5634-3E4B-A010-0C7031805A51}" type="presOf" srcId="{7F49D25C-2B37-A941-B7FC-083E99C61E47}" destId="{A82F9FD4-ED02-6D45-B594-CEDD20E29DFB}" srcOrd="0" destOrd="0" presId="urn:microsoft.com/office/officeart/2005/8/layout/default"/>
    <dgm:cxn modelId="{6F7A7DC2-7F59-474D-88B0-22EB57EBED23}" srcId="{54D35AF1-30FC-4A4B-B7CC-CA8ACCF8FAD7}" destId="{60D26391-EF84-9B4E-9B3B-FE7BAA9654BF}" srcOrd="5" destOrd="0" parTransId="{715DFE16-DFBD-F84E-8018-0F4D5DF370C6}" sibTransId="{D5355034-AE62-3B4A-9F0D-EF71A9C8504D}"/>
    <dgm:cxn modelId="{F315707D-729F-564E-8E45-C0FD8B620B01}" srcId="{54D35AF1-30FC-4A4B-B7CC-CA8ACCF8FAD7}" destId="{09FFA252-18F8-8645-85A8-00B6CAD50286}" srcOrd="8" destOrd="0" parTransId="{ABC94603-38BD-C247-A869-42D52D091B3E}" sibTransId="{C70A5945-15FB-2F4A-8145-0981235F4DD0}"/>
    <dgm:cxn modelId="{C9A5500A-26D9-174D-BA7E-EA5E0A5AA95F}" type="presOf" srcId="{60D26391-EF84-9B4E-9B3B-FE7BAA9654BF}" destId="{BFBEFBCA-2417-9044-A243-4634D9E86A26}" srcOrd="0" destOrd="0" presId="urn:microsoft.com/office/officeart/2005/8/layout/default"/>
    <dgm:cxn modelId="{7F9DCA80-4F32-C247-B1F4-D20A10F1D3E8}" srcId="{54D35AF1-30FC-4A4B-B7CC-CA8ACCF8FAD7}" destId="{B4D62EAE-C89B-0B4E-A1DD-46F18F848178}" srcOrd="0" destOrd="0" parTransId="{BD930291-3B06-7946-90A8-896D4769C40E}" sibTransId="{3D49159A-5649-6646-9F75-AB662B0785F5}"/>
    <dgm:cxn modelId="{C22B7E99-05CA-1C47-8123-CC6FFD3168E3}" srcId="{54D35AF1-30FC-4A4B-B7CC-CA8ACCF8FAD7}" destId="{76EEC3F4-C907-9845-8C48-6602C9D9EA6D}" srcOrd="9" destOrd="0" parTransId="{CA15C38B-137B-6043-A0D9-FDBEAF01B87A}" sibTransId="{B721F500-9A31-E744-B9DC-040D22EABDE8}"/>
    <dgm:cxn modelId="{FBAB75D3-5A4F-D14B-B45F-D533137F717D}" type="presOf" srcId="{09B00A8A-71F1-7645-A7AE-10FA6C6C0B4C}" destId="{F9E46F76-194A-4C47-8414-1C0DEB541A37}" srcOrd="0" destOrd="0" presId="urn:microsoft.com/office/officeart/2005/8/layout/default"/>
    <dgm:cxn modelId="{DE3CD9C2-6FAD-AE43-83FA-404962887D22}" type="presOf" srcId="{409A14BE-9604-8642-970B-F717AF9A9AB9}" destId="{7541B681-9844-A543-861E-5A9BC90F6CF0}" srcOrd="0" destOrd="0" presId="urn:microsoft.com/office/officeart/2005/8/layout/default"/>
    <dgm:cxn modelId="{0AAEA80B-A9C1-5F4B-A3B0-984B6843E52D}" type="presOf" srcId="{E3705DC7-B0D6-EF49-A8A3-5844C1F616F6}" destId="{B36A0267-E158-DA48-94E1-4B3C7E3ED106}" srcOrd="0" destOrd="0" presId="urn:microsoft.com/office/officeart/2005/8/layout/default"/>
    <dgm:cxn modelId="{90A7F7C2-791F-9848-86D2-3E0EE7EF70F7}" srcId="{54D35AF1-30FC-4A4B-B7CC-CA8ACCF8FAD7}" destId="{E3705DC7-B0D6-EF49-A8A3-5844C1F616F6}" srcOrd="4" destOrd="0" parTransId="{FD4AE6D0-5E1B-5E4E-A572-16E57315B828}" sibTransId="{B9E34734-5CBA-B448-8EAC-14C93BF3BA61}"/>
    <dgm:cxn modelId="{B94EBEF8-D8D3-2C4D-8A07-07E5E6F078F4}" type="presOf" srcId="{54D35AF1-30FC-4A4B-B7CC-CA8ACCF8FAD7}" destId="{E78FF015-5073-0940-B44A-A09794129477}" srcOrd="0" destOrd="0" presId="urn:microsoft.com/office/officeart/2005/8/layout/default"/>
    <dgm:cxn modelId="{92C5867D-19C7-7845-8CE2-EE8CE17FF11E}" type="presOf" srcId="{0835BC20-D709-3640-A59F-4BEA15184FFF}" destId="{34CD9043-7905-9F4D-BFE4-2A8F9C28D69E}" srcOrd="0" destOrd="0" presId="urn:microsoft.com/office/officeart/2005/8/layout/default"/>
    <dgm:cxn modelId="{3C4C3DA6-395F-2743-BEDE-D9EEDF6B3494}" type="presOf" srcId="{09FFA252-18F8-8645-85A8-00B6CAD50286}" destId="{4B809BDD-ACB4-4C4D-B3FE-AFFE9977B2DB}" srcOrd="0" destOrd="0" presId="urn:microsoft.com/office/officeart/2005/8/layout/default"/>
    <dgm:cxn modelId="{4A0DA405-63BB-BA4F-9159-1C1DDF73A4C8}" srcId="{54D35AF1-30FC-4A4B-B7CC-CA8ACCF8FAD7}" destId="{409A14BE-9604-8642-970B-F717AF9A9AB9}" srcOrd="6" destOrd="0" parTransId="{F815A98E-71DA-1F4E-B2D8-90DFFCA0E254}" sibTransId="{A8F6B777-5679-4C46-8212-BE225F4C62BC}"/>
    <dgm:cxn modelId="{657C2CB6-0D8E-5E44-BCA8-130376289A7B}" type="presOf" srcId="{B4D62EAE-C89B-0B4E-A1DD-46F18F848178}" destId="{D68608C1-E23E-1D4A-B3D0-9E3790F848D5}" srcOrd="0" destOrd="0" presId="urn:microsoft.com/office/officeart/2005/8/layout/default"/>
    <dgm:cxn modelId="{E7F5B6B4-F0DB-2E40-B432-BA56B155F087}" type="presParOf" srcId="{E78FF015-5073-0940-B44A-A09794129477}" destId="{D68608C1-E23E-1D4A-B3D0-9E3790F848D5}" srcOrd="0" destOrd="0" presId="urn:microsoft.com/office/officeart/2005/8/layout/default"/>
    <dgm:cxn modelId="{A1CF50C3-C63B-364C-A5B9-827FF668DE8E}" type="presParOf" srcId="{E78FF015-5073-0940-B44A-A09794129477}" destId="{2D7885C8-FBD8-1746-82DB-6FAB8B90B0F8}" srcOrd="1" destOrd="0" presId="urn:microsoft.com/office/officeart/2005/8/layout/default"/>
    <dgm:cxn modelId="{35F3E96C-AEE4-0D47-98A8-E153C4F0131D}" type="presParOf" srcId="{E78FF015-5073-0940-B44A-A09794129477}" destId="{88D33B1D-05F1-4943-9D18-1AC350C56B56}" srcOrd="2" destOrd="0" presId="urn:microsoft.com/office/officeart/2005/8/layout/default"/>
    <dgm:cxn modelId="{8F1217D0-2069-E44A-ADCD-555EF8856BB3}" type="presParOf" srcId="{E78FF015-5073-0940-B44A-A09794129477}" destId="{3FB327E8-B7B2-B04E-9339-108C8303C70F}" srcOrd="3" destOrd="0" presId="urn:microsoft.com/office/officeart/2005/8/layout/default"/>
    <dgm:cxn modelId="{C378227B-DE41-7445-8809-C7A55996AF7C}" type="presParOf" srcId="{E78FF015-5073-0940-B44A-A09794129477}" destId="{34CD9043-7905-9F4D-BFE4-2A8F9C28D69E}" srcOrd="4" destOrd="0" presId="urn:microsoft.com/office/officeart/2005/8/layout/default"/>
    <dgm:cxn modelId="{CFC424D7-88BE-6349-A7AF-AAE00E437582}" type="presParOf" srcId="{E78FF015-5073-0940-B44A-A09794129477}" destId="{CCE3A93D-BB0D-554C-888B-DC8CF745C635}" srcOrd="5" destOrd="0" presId="urn:microsoft.com/office/officeart/2005/8/layout/default"/>
    <dgm:cxn modelId="{F755711F-23B2-D748-A945-0F6AFDD511DF}" type="presParOf" srcId="{E78FF015-5073-0940-B44A-A09794129477}" destId="{A82F9FD4-ED02-6D45-B594-CEDD20E29DFB}" srcOrd="6" destOrd="0" presId="urn:microsoft.com/office/officeart/2005/8/layout/default"/>
    <dgm:cxn modelId="{C5B21825-08DA-884E-9283-11AAE69F84C2}" type="presParOf" srcId="{E78FF015-5073-0940-B44A-A09794129477}" destId="{1AF6F909-1B2F-0449-BBEA-BA8CD026488B}" srcOrd="7" destOrd="0" presId="urn:microsoft.com/office/officeart/2005/8/layout/default"/>
    <dgm:cxn modelId="{6D3E3DF7-6E11-E44B-A9C5-D67A9DB6BF15}" type="presParOf" srcId="{E78FF015-5073-0940-B44A-A09794129477}" destId="{B36A0267-E158-DA48-94E1-4B3C7E3ED106}" srcOrd="8" destOrd="0" presId="urn:microsoft.com/office/officeart/2005/8/layout/default"/>
    <dgm:cxn modelId="{FE66B56A-59AD-5E49-806D-D4B4A4E7B3A4}" type="presParOf" srcId="{E78FF015-5073-0940-B44A-A09794129477}" destId="{7CCBC77D-B654-724C-8605-C202941AF271}" srcOrd="9" destOrd="0" presId="urn:microsoft.com/office/officeart/2005/8/layout/default"/>
    <dgm:cxn modelId="{FE2A9FC0-BBAE-1D4F-9CD8-E47AB50FBA44}" type="presParOf" srcId="{E78FF015-5073-0940-B44A-A09794129477}" destId="{BFBEFBCA-2417-9044-A243-4634D9E86A26}" srcOrd="10" destOrd="0" presId="urn:microsoft.com/office/officeart/2005/8/layout/default"/>
    <dgm:cxn modelId="{5B8151CA-7F80-3141-BFFA-7B833DD9F5E5}" type="presParOf" srcId="{E78FF015-5073-0940-B44A-A09794129477}" destId="{1C21EB3C-7DA9-C848-9DAE-D2C6E1DFC10C}" srcOrd="11" destOrd="0" presId="urn:microsoft.com/office/officeart/2005/8/layout/default"/>
    <dgm:cxn modelId="{8F873112-082C-7449-BEA3-DC89B6B59725}" type="presParOf" srcId="{E78FF015-5073-0940-B44A-A09794129477}" destId="{7541B681-9844-A543-861E-5A9BC90F6CF0}" srcOrd="12" destOrd="0" presId="urn:microsoft.com/office/officeart/2005/8/layout/default"/>
    <dgm:cxn modelId="{841996D1-221F-BD4C-908A-4A6C056FE7DE}" type="presParOf" srcId="{E78FF015-5073-0940-B44A-A09794129477}" destId="{C5A174A4-9E9D-4145-9681-8B29D17C97C1}" srcOrd="13" destOrd="0" presId="urn:microsoft.com/office/officeart/2005/8/layout/default"/>
    <dgm:cxn modelId="{CD3141C5-9A9C-BD47-9ECD-146791EBDC26}" type="presParOf" srcId="{E78FF015-5073-0940-B44A-A09794129477}" destId="{F9E46F76-194A-4C47-8414-1C0DEB541A37}" srcOrd="14" destOrd="0" presId="urn:microsoft.com/office/officeart/2005/8/layout/default"/>
    <dgm:cxn modelId="{549A07AD-D76F-A64A-906C-3EA709E828C6}" type="presParOf" srcId="{E78FF015-5073-0940-B44A-A09794129477}" destId="{0B8B9FE1-ADD1-2D41-A308-0F60B33DFD72}" srcOrd="15" destOrd="0" presId="urn:microsoft.com/office/officeart/2005/8/layout/default"/>
    <dgm:cxn modelId="{640FD313-3C0E-8A43-A151-EBC71F8A3C68}" type="presParOf" srcId="{E78FF015-5073-0940-B44A-A09794129477}" destId="{4B809BDD-ACB4-4C4D-B3FE-AFFE9977B2DB}" srcOrd="16" destOrd="0" presId="urn:microsoft.com/office/officeart/2005/8/layout/default"/>
    <dgm:cxn modelId="{F60831EE-3200-5347-BA01-9CE536BEF8C5}" type="presParOf" srcId="{E78FF015-5073-0940-B44A-A09794129477}" destId="{832547AB-B9EB-9142-B6AD-1378A29F31B3}" srcOrd="17" destOrd="0" presId="urn:microsoft.com/office/officeart/2005/8/layout/default"/>
    <dgm:cxn modelId="{0A09DD5E-226A-764E-907E-1907A265778F}" type="presParOf" srcId="{E78FF015-5073-0940-B44A-A09794129477}" destId="{6458D99A-0CFD-9844-9300-1BA4B6C0C75F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0B330A-C8A8-4242-9104-AC1537DDB5BE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</dgm:pt>
    <dgm:pt modelId="{BB3F7F12-26C2-5842-B0FA-B1C9B66877E8}">
      <dgm:prSet phldrT="[Text]" phldr="1"/>
      <dgm:spPr/>
      <dgm:t>
        <a:bodyPr/>
        <a:lstStyle/>
        <a:p>
          <a:endParaRPr lang="en-US" dirty="0"/>
        </a:p>
      </dgm:t>
    </dgm:pt>
    <dgm:pt modelId="{E7903CCB-8014-AC46-A5DC-F8D3097FFF38}" type="sibTrans" cxnId="{6B91E024-C30D-5B49-BAF9-DD0AD7C331DD}">
      <dgm:prSet/>
      <dgm:spPr/>
      <dgm:t>
        <a:bodyPr/>
        <a:lstStyle/>
        <a:p>
          <a:endParaRPr lang="en-US"/>
        </a:p>
      </dgm:t>
    </dgm:pt>
    <dgm:pt modelId="{4CECAEE4-4944-094B-8AA4-1123A94C538D}" type="parTrans" cxnId="{6B91E024-C30D-5B49-BAF9-DD0AD7C331DD}">
      <dgm:prSet/>
      <dgm:spPr/>
      <dgm:t>
        <a:bodyPr/>
        <a:lstStyle/>
        <a:p>
          <a:endParaRPr lang="en-US"/>
        </a:p>
      </dgm:t>
    </dgm:pt>
    <dgm:pt modelId="{C1D734E3-3441-B148-B085-85834797E622}" type="pres">
      <dgm:prSet presAssocID="{740B330A-C8A8-4242-9104-AC1537DDB5BE}" presName="arrowDiagram" presStyleCnt="0">
        <dgm:presLayoutVars>
          <dgm:chMax val="5"/>
          <dgm:dir/>
          <dgm:resizeHandles val="exact"/>
        </dgm:presLayoutVars>
      </dgm:prSet>
      <dgm:spPr/>
    </dgm:pt>
    <dgm:pt modelId="{0C91AC87-0567-0C49-B7E8-BAA4ED1CDCF8}" type="pres">
      <dgm:prSet presAssocID="{740B330A-C8A8-4242-9104-AC1537DDB5BE}" presName="arrow" presStyleLbl="bgShp" presStyleIdx="0" presStyleCnt="1" custScaleX="91866"/>
      <dgm:spPr>
        <a:solidFill>
          <a:srgbClr val="ED6314"/>
        </a:solidFill>
      </dgm:spPr>
    </dgm:pt>
    <dgm:pt modelId="{A7423A9F-CB61-7E47-B116-33DA8FD6DFFF}" type="pres">
      <dgm:prSet presAssocID="{740B330A-C8A8-4242-9104-AC1537DDB5BE}" presName="arrowDiagram1" presStyleCnt="0">
        <dgm:presLayoutVars>
          <dgm:bulletEnabled val="1"/>
        </dgm:presLayoutVars>
      </dgm:prSet>
      <dgm:spPr/>
    </dgm:pt>
    <dgm:pt modelId="{26C0B60D-F7DD-BC4C-9DB0-03B29DFC7E2C}" type="pres">
      <dgm:prSet presAssocID="{BB3F7F12-26C2-5842-B0FA-B1C9B66877E8}" presName="bullet1" presStyleLbl="node1" presStyleIdx="0" presStyleCnt="1"/>
      <dgm:spPr>
        <a:solidFill>
          <a:srgbClr val="ED6314"/>
        </a:solidFill>
        <a:ln>
          <a:noFill/>
        </a:ln>
      </dgm:spPr>
    </dgm:pt>
    <dgm:pt modelId="{FC92A1D5-FD19-6742-8086-6105883BA85E}" type="pres">
      <dgm:prSet presAssocID="{BB3F7F12-26C2-5842-B0FA-B1C9B66877E8}" presName="textBox1" presStyleLbl="revTx" presStyleIdx="0" presStyleCnt="1" custFlipVert="1" custFlipHor="1" custScaleX="49934" custScaleY="7409" custLinFactNeighborX="20461" custLinFactNeighborY="-45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EF94B1-79CD-C84B-8A4F-FB76A00BDB16}" type="presOf" srcId="{740B330A-C8A8-4242-9104-AC1537DDB5BE}" destId="{C1D734E3-3441-B148-B085-85834797E622}" srcOrd="0" destOrd="0" presId="urn:microsoft.com/office/officeart/2005/8/layout/arrow2"/>
    <dgm:cxn modelId="{D5D5ECA4-1D10-F840-96FF-77899165ED45}" type="presOf" srcId="{BB3F7F12-26C2-5842-B0FA-B1C9B66877E8}" destId="{FC92A1D5-FD19-6742-8086-6105883BA85E}" srcOrd="0" destOrd="0" presId="urn:microsoft.com/office/officeart/2005/8/layout/arrow2"/>
    <dgm:cxn modelId="{6B91E024-C30D-5B49-BAF9-DD0AD7C331DD}" srcId="{740B330A-C8A8-4242-9104-AC1537DDB5BE}" destId="{BB3F7F12-26C2-5842-B0FA-B1C9B66877E8}" srcOrd="0" destOrd="0" parTransId="{4CECAEE4-4944-094B-8AA4-1123A94C538D}" sibTransId="{E7903CCB-8014-AC46-A5DC-F8D3097FFF38}"/>
    <dgm:cxn modelId="{19E1F724-603A-9E44-BB23-C5B21276079E}" type="presParOf" srcId="{C1D734E3-3441-B148-B085-85834797E622}" destId="{0C91AC87-0567-0C49-B7E8-BAA4ED1CDCF8}" srcOrd="0" destOrd="0" presId="urn:microsoft.com/office/officeart/2005/8/layout/arrow2"/>
    <dgm:cxn modelId="{8EBE711B-C098-1E4C-A0AE-8A1F613B40A1}" type="presParOf" srcId="{C1D734E3-3441-B148-B085-85834797E622}" destId="{A7423A9F-CB61-7E47-B116-33DA8FD6DFFF}" srcOrd="1" destOrd="0" presId="urn:microsoft.com/office/officeart/2005/8/layout/arrow2"/>
    <dgm:cxn modelId="{6912F17E-0485-A248-8CE8-8B214964E26A}" type="presParOf" srcId="{A7423A9F-CB61-7E47-B116-33DA8FD6DFFF}" destId="{26C0B60D-F7DD-BC4C-9DB0-03B29DFC7E2C}" srcOrd="0" destOrd="0" presId="urn:microsoft.com/office/officeart/2005/8/layout/arrow2"/>
    <dgm:cxn modelId="{EB1BEBA4-03DF-FD48-9EE2-1FABEC5DC57D}" type="presParOf" srcId="{A7423A9F-CB61-7E47-B116-33DA8FD6DFFF}" destId="{FC92A1D5-FD19-6742-8086-6105883BA85E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05A206-2112-AB4A-99D4-94D2C6B4EE43}" type="doc">
      <dgm:prSet loTypeId="urn:microsoft.com/office/officeart/2009/3/layout/SubStepProcess" loCatId="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DBE97B5-B021-8E45-B537-EB69F8001228}">
      <dgm:prSet/>
      <dgm:spPr/>
      <dgm:t>
        <a:bodyPr/>
        <a:lstStyle/>
        <a:p>
          <a:pPr rtl="0"/>
          <a:r>
            <a:rPr lang="en-US" dirty="0" smtClean="0"/>
            <a:t>Shift the focus from lagging indicators to managing leading indicators</a:t>
          </a:r>
          <a:endParaRPr lang="en-US" dirty="0"/>
        </a:p>
      </dgm:t>
    </dgm:pt>
    <dgm:pt modelId="{F347957C-721A-804E-8605-40A0425D5DCE}" type="parTrans" cxnId="{70AB1718-307A-A44E-9FE3-C0AE6AEB55E1}">
      <dgm:prSet/>
      <dgm:spPr/>
      <dgm:t>
        <a:bodyPr/>
        <a:lstStyle/>
        <a:p>
          <a:endParaRPr lang="en-US"/>
        </a:p>
      </dgm:t>
    </dgm:pt>
    <dgm:pt modelId="{8932C1C5-05A9-C549-9259-EEA367FE4657}" type="sibTrans" cxnId="{70AB1718-307A-A44E-9FE3-C0AE6AEB55E1}">
      <dgm:prSet/>
      <dgm:spPr/>
      <dgm:t>
        <a:bodyPr/>
        <a:lstStyle/>
        <a:p>
          <a:endParaRPr lang="en-US"/>
        </a:p>
      </dgm:t>
    </dgm:pt>
    <dgm:pt modelId="{CB0D7B32-E843-4E45-9D13-A0E7BBE99117}" type="pres">
      <dgm:prSet presAssocID="{8B05A206-2112-AB4A-99D4-94D2C6B4EE43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15D268F9-3292-A349-A73F-E4F5F5F666CF}" type="pres">
      <dgm:prSet presAssocID="{1DBE97B5-B021-8E45-B537-EB69F8001228}" presName="parTx1" presStyleLbl="node1" presStyleIdx="0" presStyleCnt="1" custScaleX="176385" custScaleY="133922" custLinFactNeighborX="40796" custLinFactNeighborY="-35754"/>
      <dgm:spPr/>
      <dgm:t>
        <a:bodyPr/>
        <a:lstStyle/>
        <a:p>
          <a:endParaRPr lang="en-US"/>
        </a:p>
      </dgm:t>
    </dgm:pt>
  </dgm:ptLst>
  <dgm:cxnLst>
    <dgm:cxn modelId="{70AB1718-307A-A44E-9FE3-C0AE6AEB55E1}" srcId="{8B05A206-2112-AB4A-99D4-94D2C6B4EE43}" destId="{1DBE97B5-B021-8E45-B537-EB69F8001228}" srcOrd="0" destOrd="0" parTransId="{F347957C-721A-804E-8605-40A0425D5DCE}" sibTransId="{8932C1C5-05A9-C549-9259-EEA367FE4657}"/>
    <dgm:cxn modelId="{F16FADC8-C46A-3E4C-900E-A5955A8EDE02}" type="presOf" srcId="{8B05A206-2112-AB4A-99D4-94D2C6B4EE43}" destId="{CB0D7B32-E843-4E45-9D13-A0E7BBE99117}" srcOrd="0" destOrd="0" presId="urn:microsoft.com/office/officeart/2009/3/layout/SubStepProcess"/>
    <dgm:cxn modelId="{0ED09E40-D5A2-BF43-AED5-331445D915EF}" type="presOf" srcId="{1DBE97B5-B021-8E45-B537-EB69F8001228}" destId="{15D268F9-3292-A349-A73F-E4F5F5F666CF}" srcOrd="0" destOrd="0" presId="urn:microsoft.com/office/officeart/2009/3/layout/SubStepProcess"/>
    <dgm:cxn modelId="{7B314D66-261A-6141-B51B-E949DB3846B4}" type="presParOf" srcId="{CB0D7B32-E843-4E45-9D13-A0E7BBE99117}" destId="{15D268F9-3292-A349-A73F-E4F5F5F666CF}" srcOrd="0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05A206-2112-AB4A-99D4-94D2C6B4EE43}" type="doc">
      <dgm:prSet loTypeId="urn:microsoft.com/office/officeart/2009/3/layout/SubStepProcess" loCatId="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DBE97B5-B021-8E45-B537-EB69F8001228}">
      <dgm:prSet/>
      <dgm:spPr>
        <a:solidFill>
          <a:srgbClr val="5CC332"/>
        </a:solidFill>
      </dgm:spPr>
      <dgm:t>
        <a:bodyPr/>
        <a:lstStyle/>
        <a:p>
          <a:pPr rtl="0"/>
          <a:r>
            <a:rPr lang="en-US" dirty="0" smtClean="0"/>
            <a:t>Use the A-OPM to collect views about OHS</a:t>
          </a:r>
          <a:endParaRPr lang="en-US" dirty="0"/>
        </a:p>
      </dgm:t>
    </dgm:pt>
    <dgm:pt modelId="{F347957C-721A-804E-8605-40A0425D5DCE}" type="parTrans" cxnId="{70AB1718-307A-A44E-9FE3-C0AE6AEB55E1}">
      <dgm:prSet/>
      <dgm:spPr/>
      <dgm:t>
        <a:bodyPr/>
        <a:lstStyle/>
        <a:p>
          <a:endParaRPr lang="en-US"/>
        </a:p>
      </dgm:t>
    </dgm:pt>
    <dgm:pt modelId="{8932C1C5-05A9-C549-9259-EEA367FE4657}" type="sibTrans" cxnId="{70AB1718-307A-A44E-9FE3-C0AE6AEB55E1}">
      <dgm:prSet/>
      <dgm:spPr/>
      <dgm:t>
        <a:bodyPr/>
        <a:lstStyle/>
        <a:p>
          <a:endParaRPr lang="en-US"/>
        </a:p>
      </dgm:t>
    </dgm:pt>
    <dgm:pt modelId="{CB0D7B32-E843-4E45-9D13-A0E7BBE99117}" type="pres">
      <dgm:prSet presAssocID="{8B05A206-2112-AB4A-99D4-94D2C6B4EE43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15D268F9-3292-A349-A73F-E4F5F5F666CF}" type="pres">
      <dgm:prSet presAssocID="{1DBE97B5-B021-8E45-B537-EB69F8001228}" presName="parTx1" presStyleLbl="node1" presStyleIdx="0" presStyleCnt="1" custScaleX="100000" custScaleY="70168" custLinFactNeighborX="-65785" custLinFactNeighborY="24726"/>
      <dgm:spPr/>
      <dgm:t>
        <a:bodyPr/>
        <a:lstStyle/>
        <a:p>
          <a:endParaRPr lang="en-US"/>
        </a:p>
      </dgm:t>
    </dgm:pt>
  </dgm:ptLst>
  <dgm:cxnLst>
    <dgm:cxn modelId="{AFA5A8A9-1FD5-DC46-BDFB-A9F88B314FA1}" type="presOf" srcId="{1DBE97B5-B021-8E45-B537-EB69F8001228}" destId="{15D268F9-3292-A349-A73F-E4F5F5F666CF}" srcOrd="0" destOrd="0" presId="urn:microsoft.com/office/officeart/2009/3/layout/SubStepProcess"/>
    <dgm:cxn modelId="{70AB1718-307A-A44E-9FE3-C0AE6AEB55E1}" srcId="{8B05A206-2112-AB4A-99D4-94D2C6B4EE43}" destId="{1DBE97B5-B021-8E45-B537-EB69F8001228}" srcOrd="0" destOrd="0" parTransId="{F347957C-721A-804E-8605-40A0425D5DCE}" sibTransId="{8932C1C5-05A9-C549-9259-EEA367FE4657}"/>
    <dgm:cxn modelId="{AF508221-26EE-3F45-A75A-56CDE8799565}" type="presOf" srcId="{8B05A206-2112-AB4A-99D4-94D2C6B4EE43}" destId="{CB0D7B32-E843-4E45-9D13-A0E7BBE99117}" srcOrd="0" destOrd="0" presId="urn:microsoft.com/office/officeart/2009/3/layout/SubStepProcess"/>
    <dgm:cxn modelId="{5FA60547-ECB9-A74E-AA5A-47E79F67CD4F}" type="presParOf" srcId="{CB0D7B32-E843-4E45-9D13-A0E7BBE99117}" destId="{15D268F9-3292-A349-A73F-E4F5F5F666CF}" srcOrd="0" destOrd="0" presId="urn:microsoft.com/office/officeart/2009/3/layout/SubStepProcess"/>
  </dgm:cxnLst>
  <dgm:bg>
    <a:noFill/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05A206-2112-AB4A-99D4-94D2C6B4EE43}" type="doc">
      <dgm:prSet loTypeId="urn:microsoft.com/office/officeart/2009/3/layout/SubStepProcess" loCatId="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DBE97B5-B021-8E45-B537-EB69F800122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algn="l" rtl="0"/>
          <a:r>
            <a:rPr lang="en-US" dirty="0" smtClean="0"/>
            <a:t>Compare groups,</a:t>
          </a:r>
        </a:p>
        <a:p>
          <a:pPr algn="l" rtl="0"/>
          <a:r>
            <a:rPr lang="en-US" dirty="0" smtClean="0"/>
            <a:t>Identify areas for improvement</a:t>
          </a:r>
          <a:endParaRPr lang="en-US" dirty="0"/>
        </a:p>
      </dgm:t>
    </dgm:pt>
    <dgm:pt modelId="{F347957C-721A-804E-8605-40A0425D5DCE}" type="parTrans" cxnId="{70AB1718-307A-A44E-9FE3-C0AE6AEB55E1}">
      <dgm:prSet/>
      <dgm:spPr/>
      <dgm:t>
        <a:bodyPr/>
        <a:lstStyle/>
        <a:p>
          <a:endParaRPr lang="en-US"/>
        </a:p>
      </dgm:t>
    </dgm:pt>
    <dgm:pt modelId="{8932C1C5-05A9-C549-9259-EEA367FE4657}" type="sibTrans" cxnId="{70AB1718-307A-A44E-9FE3-C0AE6AEB55E1}">
      <dgm:prSet/>
      <dgm:spPr/>
      <dgm:t>
        <a:bodyPr/>
        <a:lstStyle/>
        <a:p>
          <a:endParaRPr lang="en-US"/>
        </a:p>
      </dgm:t>
    </dgm:pt>
    <dgm:pt modelId="{CB0D7B32-E843-4E45-9D13-A0E7BBE99117}" type="pres">
      <dgm:prSet presAssocID="{8B05A206-2112-AB4A-99D4-94D2C6B4EE43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15D268F9-3292-A349-A73F-E4F5F5F666CF}" type="pres">
      <dgm:prSet presAssocID="{1DBE97B5-B021-8E45-B537-EB69F8001228}" presName="parTx1" presStyleLbl="node1" presStyleIdx="0" presStyleCnt="1" custScaleX="99274" custScaleY="74347" custLinFactNeighborX="-65785" custLinFactNeighborY="24726"/>
      <dgm:spPr/>
      <dgm:t>
        <a:bodyPr/>
        <a:lstStyle/>
        <a:p>
          <a:endParaRPr lang="en-US"/>
        </a:p>
      </dgm:t>
    </dgm:pt>
  </dgm:ptLst>
  <dgm:cxnLst>
    <dgm:cxn modelId="{6E4585E4-79A2-0447-920A-12D4002709E3}" type="presOf" srcId="{1DBE97B5-B021-8E45-B537-EB69F8001228}" destId="{15D268F9-3292-A349-A73F-E4F5F5F666CF}" srcOrd="0" destOrd="0" presId="urn:microsoft.com/office/officeart/2009/3/layout/SubStepProcess"/>
    <dgm:cxn modelId="{70AB1718-307A-A44E-9FE3-C0AE6AEB55E1}" srcId="{8B05A206-2112-AB4A-99D4-94D2C6B4EE43}" destId="{1DBE97B5-B021-8E45-B537-EB69F8001228}" srcOrd="0" destOrd="0" parTransId="{F347957C-721A-804E-8605-40A0425D5DCE}" sibTransId="{8932C1C5-05A9-C549-9259-EEA367FE4657}"/>
    <dgm:cxn modelId="{6BF347D5-5929-344D-9069-2096C2D4DE63}" type="presOf" srcId="{8B05A206-2112-AB4A-99D4-94D2C6B4EE43}" destId="{CB0D7B32-E843-4E45-9D13-A0E7BBE99117}" srcOrd="0" destOrd="0" presId="urn:microsoft.com/office/officeart/2009/3/layout/SubStepProcess"/>
    <dgm:cxn modelId="{9E0CA60C-707C-444A-996C-2269D4F14A31}" type="presParOf" srcId="{CB0D7B32-E843-4E45-9D13-A0E7BBE99117}" destId="{15D268F9-3292-A349-A73F-E4F5F5F666CF}" srcOrd="0" destOrd="0" presId="urn:microsoft.com/office/officeart/2009/3/layout/SubStepProcess"/>
  </dgm:cxnLst>
  <dgm:bg>
    <a:noFill/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EAB93-CB07-A041-925D-BE890B463FA7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DCA56-E42E-AD41-AE59-2186DE0A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9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CA56-E42E-AD41-AE59-2186DE0A33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51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08423-FCE6-4A9A-B7AA-5835D2451E2C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4321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08423-FCE6-4A9A-B7AA-5835D2451E2C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8100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08423-FCE6-4A9A-B7AA-5835D2451E2C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70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08423-FCE6-4A9A-B7AA-5835D2451E2C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23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CA56-E42E-AD41-AE59-2186DE0A33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31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CA56-E42E-AD41-AE59-2186DE0A33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78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CA56-E42E-AD41-AE59-2186DE0A33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1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CA56-E42E-AD41-AE59-2186DE0A33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67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CA56-E42E-AD41-AE59-2186DE0A33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2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08423-FCE6-4A9A-B7AA-5835D2451E2C}" type="slidenum">
              <a:rPr lang="en-AU" smtClean="0"/>
              <a:pPr/>
              <a:t>19</a:t>
            </a:fld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84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CA56-E42E-AD41-AE59-2186DE0A33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37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CA56-E42E-AD41-AE59-2186DE0A33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09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CA56-E42E-AD41-AE59-2186DE0A33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89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CA56-E42E-AD41-AE59-2186DE0A33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69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CA56-E42E-AD41-AE59-2186DE0A33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97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CA56-E42E-AD41-AE59-2186DE0A33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41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CA56-E42E-AD41-AE59-2186DE0A33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67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CA56-E42E-AD41-AE59-2186DE0A33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34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CA56-E42E-AD41-AE59-2186DE0A33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90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CA56-E42E-AD41-AE59-2186DE0A33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12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CA56-E42E-AD41-AE59-2186DE0A33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45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0441328"/>
            <a:ext cx="24387175" cy="327467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6"/>
          <p:cNvSpPr/>
          <p:nvPr userDrawn="1"/>
        </p:nvSpPr>
        <p:spPr>
          <a:xfrm>
            <a:off x="1" y="1"/>
            <a:ext cx="24434216" cy="11922866"/>
          </a:xfrm>
          <a:custGeom>
            <a:avLst/>
            <a:gdLst>
              <a:gd name="connsiteX0" fmla="*/ 0 w 24387175"/>
              <a:gd name="connsiteY0" fmla="*/ 0 h 12252327"/>
              <a:gd name="connsiteX1" fmla="*/ 24387175 w 24387175"/>
              <a:gd name="connsiteY1" fmla="*/ 0 h 12252327"/>
              <a:gd name="connsiteX2" fmla="*/ 24387175 w 24387175"/>
              <a:gd name="connsiteY2" fmla="*/ 12252327 h 12252327"/>
              <a:gd name="connsiteX3" fmla="*/ 0 w 24387175"/>
              <a:gd name="connsiteY3" fmla="*/ 12252327 h 12252327"/>
              <a:gd name="connsiteX4" fmla="*/ 0 w 24387175"/>
              <a:gd name="connsiteY4" fmla="*/ 0 h 12252327"/>
              <a:gd name="connsiteX0" fmla="*/ 0 w 24410696"/>
              <a:gd name="connsiteY0" fmla="*/ 0 h 12252327"/>
              <a:gd name="connsiteX1" fmla="*/ 24387175 w 24410696"/>
              <a:gd name="connsiteY1" fmla="*/ 0 h 12252327"/>
              <a:gd name="connsiteX2" fmla="*/ 24410696 w 24410696"/>
              <a:gd name="connsiteY2" fmla="*/ 10629688 h 12252327"/>
              <a:gd name="connsiteX3" fmla="*/ 0 w 24410696"/>
              <a:gd name="connsiteY3" fmla="*/ 12252327 h 12252327"/>
              <a:gd name="connsiteX4" fmla="*/ 0 w 24410696"/>
              <a:gd name="connsiteY4" fmla="*/ 0 h 12252327"/>
              <a:gd name="connsiteX0" fmla="*/ 0 w 24434216"/>
              <a:gd name="connsiteY0" fmla="*/ 0 h 12252327"/>
              <a:gd name="connsiteX1" fmla="*/ 24387175 w 24434216"/>
              <a:gd name="connsiteY1" fmla="*/ 0 h 12252327"/>
              <a:gd name="connsiteX2" fmla="*/ 24434216 w 24434216"/>
              <a:gd name="connsiteY2" fmla="*/ 12252326 h 12252327"/>
              <a:gd name="connsiteX3" fmla="*/ 0 w 24434216"/>
              <a:gd name="connsiteY3" fmla="*/ 12252327 h 12252327"/>
              <a:gd name="connsiteX4" fmla="*/ 0 w 24434216"/>
              <a:gd name="connsiteY4" fmla="*/ 0 h 1225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34216" h="12252327">
                <a:moveTo>
                  <a:pt x="0" y="0"/>
                </a:moveTo>
                <a:lnTo>
                  <a:pt x="24387175" y="0"/>
                </a:lnTo>
                <a:cubicBezTo>
                  <a:pt x="24395015" y="3543229"/>
                  <a:pt x="24426376" y="8709097"/>
                  <a:pt x="24434216" y="12252326"/>
                </a:cubicBezTo>
                <a:lnTo>
                  <a:pt x="0" y="1225232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EE5A1A"/>
              </a:gs>
              <a:gs pos="0">
                <a:srgbClr val="FFC429"/>
              </a:gs>
              <a:gs pos="72000">
                <a:srgbClr val="EE5A1A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52425" dist="63500" dir="2700000" algn="tl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WSW_People_Yellow.png"/>
          <p:cNvPicPr>
            <a:picLocks noChangeAspect="1"/>
          </p:cNvPicPr>
          <p:nvPr userDrawn="1"/>
        </p:nvPicPr>
        <p:blipFill rotWithShape="1">
          <a:blip r:embed="rId2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6" t="33877" r="13256" b="35458"/>
          <a:stretch/>
        </p:blipFill>
        <p:spPr>
          <a:xfrm>
            <a:off x="8608276" y="4091863"/>
            <a:ext cx="15166708" cy="3462806"/>
          </a:xfrm>
          <a:prstGeom prst="rect">
            <a:avLst/>
          </a:prstGeom>
        </p:spPr>
      </p:pic>
      <p:pic>
        <p:nvPicPr>
          <p:cNvPr id="12" name="Picture 11" descr="WSW Logo_Stacked_RGB_Rev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6" t="23966" r="18044" b="23336"/>
          <a:stretch/>
        </p:blipFill>
        <p:spPr>
          <a:xfrm>
            <a:off x="2066875" y="2690285"/>
            <a:ext cx="15121680" cy="7042357"/>
          </a:xfrm>
          <a:prstGeom prst="rect">
            <a:avLst/>
          </a:prstGeom>
        </p:spPr>
      </p:pic>
      <p:pic>
        <p:nvPicPr>
          <p:cNvPr id="13" name="Picture 12" descr="w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529" y="12228582"/>
            <a:ext cx="2350575" cy="107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5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/>
          <p:nvPr userDrawn="1"/>
        </p:nvSpPr>
        <p:spPr>
          <a:xfrm>
            <a:off x="1" y="1"/>
            <a:ext cx="24434216" cy="11922866"/>
          </a:xfrm>
          <a:custGeom>
            <a:avLst/>
            <a:gdLst>
              <a:gd name="connsiteX0" fmla="*/ 0 w 24387175"/>
              <a:gd name="connsiteY0" fmla="*/ 0 h 12252327"/>
              <a:gd name="connsiteX1" fmla="*/ 24387175 w 24387175"/>
              <a:gd name="connsiteY1" fmla="*/ 0 h 12252327"/>
              <a:gd name="connsiteX2" fmla="*/ 24387175 w 24387175"/>
              <a:gd name="connsiteY2" fmla="*/ 12252327 h 12252327"/>
              <a:gd name="connsiteX3" fmla="*/ 0 w 24387175"/>
              <a:gd name="connsiteY3" fmla="*/ 12252327 h 12252327"/>
              <a:gd name="connsiteX4" fmla="*/ 0 w 24387175"/>
              <a:gd name="connsiteY4" fmla="*/ 0 h 12252327"/>
              <a:gd name="connsiteX0" fmla="*/ 0 w 24410696"/>
              <a:gd name="connsiteY0" fmla="*/ 0 h 12252327"/>
              <a:gd name="connsiteX1" fmla="*/ 24387175 w 24410696"/>
              <a:gd name="connsiteY1" fmla="*/ 0 h 12252327"/>
              <a:gd name="connsiteX2" fmla="*/ 24410696 w 24410696"/>
              <a:gd name="connsiteY2" fmla="*/ 10629688 h 12252327"/>
              <a:gd name="connsiteX3" fmla="*/ 0 w 24410696"/>
              <a:gd name="connsiteY3" fmla="*/ 12252327 h 12252327"/>
              <a:gd name="connsiteX4" fmla="*/ 0 w 24410696"/>
              <a:gd name="connsiteY4" fmla="*/ 0 h 12252327"/>
              <a:gd name="connsiteX0" fmla="*/ 0 w 24434216"/>
              <a:gd name="connsiteY0" fmla="*/ 0 h 12252327"/>
              <a:gd name="connsiteX1" fmla="*/ 24387175 w 24434216"/>
              <a:gd name="connsiteY1" fmla="*/ 0 h 12252327"/>
              <a:gd name="connsiteX2" fmla="*/ 24434216 w 24434216"/>
              <a:gd name="connsiteY2" fmla="*/ 12252326 h 12252327"/>
              <a:gd name="connsiteX3" fmla="*/ 0 w 24434216"/>
              <a:gd name="connsiteY3" fmla="*/ 12252327 h 12252327"/>
              <a:gd name="connsiteX4" fmla="*/ 0 w 24434216"/>
              <a:gd name="connsiteY4" fmla="*/ 0 h 1225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34216" h="12252327">
                <a:moveTo>
                  <a:pt x="0" y="0"/>
                </a:moveTo>
                <a:lnTo>
                  <a:pt x="24387175" y="0"/>
                </a:lnTo>
                <a:cubicBezTo>
                  <a:pt x="24395015" y="3543229"/>
                  <a:pt x="24426376" y="8709097"/>
                  <a:pt x="24434216" y="12252326"/>
                </a:cubicBezTo>
                <a:lnTo>
                  <a:pt x="0" y="1225232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EE5A1A"/>
              </a:gs>
              <a:gs pos="0">
                <a:srgbClr val="FFC429"/>
              </a:gs>
              <a:gs pos="72000">
                <a:srgbClr val="EE5A1A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52425" dist="63500" dir="2700000" algn="tl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38" y="5480321"/>
            <a:ext cx="20729099" cy="3505200"/>
          </a:xfrm>
        </p:spPr>
        <p:txBody>
          <a:bodyPr/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WSW Logo_Horiz_RGB_FA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1" t="43652"/>
          <a:stretch/>
        </p:blipFill>
        <p:spPr>
          <a:xfrm>
            <a:off x="545217" y="12275616"/>
            <a:ext cx="6366013" cy="1487418"/>
          </a:xfrm>
          <a:prstGeom prst="rect">
            <a:avLst/>
          </a:prstGeom>
        </p:spPr>
      </p:pic>
      <p:pic>
        <p:nvPicPr>
          <p:cNvPr id="13" name="Picture 12" descr="w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529" y="12228582"/>
            <a:ext cx="2350575" cy="1079994"/>
          </a:xfrm>
          <a:prstGeom prst="rect">
            <a:avLst/>
          </a:prstGeom>
        </p:spPr>
      </p:pic>
      <p:pic>
        <p:nvPicPr>
          <p:cNvPr id="17" name="Picture 16" descr="WSW_People_Yellow.png"/>
          <p:cNvPicPr>
            <a:picLocks noChangeAspect="1"/>
          </p:cNvPicPr>
          <p:nvPr userDrawn="1"/>
        </p:nvPicPr>
        <p:blipFill rotWithShape="1">
          <a:blip r:embed="rId4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6" t="33877" r="13256" b="35458"/>
          <a:stretch/>
        </p:blipFill>
        <p:spPr>
          <a:xfrm>
            <a:off x="8608276" y="4091863"/>
            <a:ext cx="15166708" cy="3462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2328114"/>
            <a:ext cx="20729099" cy="294005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>
          <a:xfrm>
            <a:off x="1" y="1"/>
            <a:ext cx="24434216" cy="11922866"/>
          </a:xfrm>
          <a:custGeom>
            <a:avLst/>
            <a:gdLst>
              <a:gd name="connsiteX0" fmla="*/ 0 w 24387175"/>
              <a:gd name="connsiteY0" fmla="*/ 0 h 12252327"/>
              <a:gd name="connsiteX1" fmla="*/ 24387175 w 24387175"/>
              <a:gd name="connsiteY1" fmla="*/ 0 h 12252327"/>
              <a:gd name="connsiteX2" fmla="*/ 24387175 w 24387175"/>
              <a:gd name="connsiteY2" fmla="*/ 12252327 h 12252327"/>
              <a:gd name="connsiteX3" fmla="*/ 0 w 24387175"/>
              <a:gd name="connsiteY3" fmla="*/ 12252327 h 12252327"/>
              <a:gd name="connsiteX4" fmla="*/ 0 w 24387175"/>
              <a:gd name="connsiteY4" fmla="*/ 0 h 12252327"/>
              <a:gd name="connsiteX0" fmla="*/ 0 w 24410696"/>
              <a:gd name="connsiteY0" fmla="*/ 0 h 12252327"/>
              <a:gd name="connsiteX1" fmla="*/ 24387175 w 24410696"/>
              <a:gd name="connsiteY1" fmla="*/ 0 h 12252327"/>
              <a:gd name="connsiteX2" fmla="*/ 24410696 w 24410696"/>
              <a:gd name="connsiteY2" fmla="*/ 10629688 h 12252327"/>
              <a:gd name="connsiteX3" fmla="*/ 0 w 24410696"/>
              <a:gd name="connsiteY3" fmla="*/ 12252327 h 12252327"/>
              <a:gd name="connsiteX4" fmla="*/ 0 w 24410696"/>
              <a:gd name="connsiteY4" fmla="*/ 0 h 12252327"/>
              <a:gd name="connsiteX0" fmla="*/ 0 w 24434216"/>
              <a:gd name="connsiteY0" fmla="*/ 0 h 12252327"/>
              <a:gd name="connsiteX1" fmla="*/ 24387175 w 24434216"/>
              <a:gd name="connsiteY1" fmla="*/ 0 h 12252327"/>
              <a:gd name="connsiteX2" fmla="*/ 24434216 w 24434216"/>
              <a:gd name="connsiteY2" fmla="*/ 12252326 h 12252327"/>
              <a:gd name="connsiteX3" fmla="*/ 0 w 24434216"/>
              <a:gd name="connsiteY3" fmla="*/ 12252327 h 12252327"/>
              <a:gd name="connsiteX4" fmla="*/ 0 w 24434216"/>
              <a:gd name="connsiteY4" fmla="*/ 0 h 1225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34216" h="12252327">
                <a:moveTo>
                  <a:pt x="0" y="0"/>
                </a:moveTo>
                <a:lnTo>
                  <a:pt x="24387175" y="0"/>
                </a:lnTo>
                <a:cubicBezTo>
                  <a:pt x="24395015" y="3543229"/>
                  <a:pt x="24426376" y="8709097"/>
                  <a:pt x="24434216" y="12252326"/>
                </a:cubicBezTo>
                <a:lnTo>
                  <a:pt x="0" y="1225232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EE5A1A"/>
              </a:gs>
              <a:gs pos="0">
                <a:srgbClr val="FFC429"/>
              </a:gs>
              <a:gs pos="72000">
                <a:srgbClr val="EE5A1A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52425" dist="63500" dir="2700000" algn="tl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SW Logo_Horiz_RGB_FA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1" t="43652"/>
          <a:stretch/>
        </p:blipFill>
        <p:spPr>
          <a:xfrm>
            <a:off x="545217" y="12275616"/>
            <a:ext cx="6366013" cy="1487418"/>
          </a:xfrm>
          <a:prstGeom prst="rect">
            <a:avLst/>
          </a:prstGeom>
        </p:spPr>
      </p:pic>
      <p:pic>
        <p:nvPicPr>
          <p:cNvPr id="10" name="Picture 9" descr="w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529" y="12228582"/>
            <a:ext cx="2350575" cy="1079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6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 userDrawn="1"/>
        </p:nvSpPr>
        <p:spPr>
          <a:xfrm>
            <a:off x="1" y="1"/>
            <a:ext cx="24434216" cy="11922866"/>
          </a:xfrm>
          <a:custGeom>
            <a:avLst/>
            <a:gdLst>
              <a:gd name="connsiteX0" fmla="*/ 0 w 24387175"/>
              <a:gd name="connsiteY0" fmla="*/ 0 h 12252327"/>
              <a:gd name="connsiteX1" fmla="*/ 24387175 w 24387175"/>
              <a:gd name="connsiteY1" fmla="*/ 0 h 12252327"/>
              <a:gd name="connsiteX2" fmla="*/ 24387175 w 24387175"/>
              <a:gd name="connsiteY2" fmla="*/ 12252327 h 12252327"/>
              <a:gd name="connsiteX3" fmla="*/ 0 w 24387175"/>
              <a:gd name="connsiteY3" fmla="*/ 12252327 h 12252327"/>
              <a:gd name="connsiteX4" fmla="*/ 0 w 24387175"/>
              <a:gd name="connsiteY4" fmla="*/ 0 h 12252327"/>
              <a:gd name="connsiteX0" fmla="*/ 0 w 24410696"/>
              <a:gd name="connsiteY0" fmla="*/ 0 h 12252327"/>
              <a:gd name="connsiteX1" fmla="*/ 24387175 w 24410696"/>
              <a:gd name="connsiteY1" fmla="*/ 0 h 12252327"/>
              <a:gd name="connsiteX2" fmla="*/ 24410696 w 24410696"/>
              <a:gd name="connsiteY2" fmla="*/ 10629688 h 12252327"/>
              <a:gd name="connsiteX3" fmla="*/ 0 w 24410696"/>
              <a:gd name="connsiteY3" fmla="*/ 12252327 h 12252327"/>
              <a:gd name="connsiteX4" fmla="*/ 0 w 24410696"/>
              <a:gd name="connsiteY4" fmla="*/ 0 h 12252327"/>
              <a:gd name="connsiteX0" fmla="*/ 0 w 24434216"/>
              <a:gd name="connsiteY0" fmla="*/ 0 h 12252327"/>
              <a:gd name="connsiteX1" fmla="*/ 24387175 w 24434216"/>
              <a:gd name="connsiteY1" fmla="*/ 0 h 12252327"/>
              <a:gd name="connsiteX2" fmla="*/ 24434216 w 24434216"/>
              <a:gd name="connsiteY2" fmla="*/ 12252326 h 12252327"/>
              <a:gd name="connsiteX3" fmla="*/ 0 w 24434216"/>
              <a:gd name="connsiteY3" fmla="*/ 12252327 h 12252327"/>
              <a:gd name="connsiteX4" fmla="*/ 0 w 24434216"/>
              <a:gd name="connsiteY4" fmla="*/ 0 h 1225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34216" h="12252327">
                <a:moveTo>
                  <a:pt x="0" y="0"/>
                </a:moveTo>
                <a:lnTo>
                  <a:pt x="24387175" y="0"/>
                </a:lnTo>
                <a:cubicBezTo>
                  <a:pt x="24395015" y="3543229"/>
                  <a:pt x="24426376" y="8709097"/>
                  <a:pt x="24434216" y="12252326"/>
                </a:cubicBezTo>
                <a:lnTo>
                  <a:pt x="0" y="1225232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CCCCC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pic>
        <p:nvPicPr>
          <p:cNvPr id="4" name="Picture 3" descr="WSW Logo_Horiz_RGB_FA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1" t="43652"/>
          <a:stretch/>
        </p:blipFill>
        <p:spPr>
          <a:xfrm>
            <a:off x="545217" y="12275616"/>
            <a:ext cx="6366013" cy="1487418"/>
          </a:xfrm>
          <a:prstGeom prst="rect">
            <a:avLst/>
          </a:prstGeom>
        </p:spPr>
      </p:pic>
      <p:pic>
        <p:nvPicPr>
          <p:cNvPr id="5" name="Picture 4" descr="w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529" y="12228582"/>
            <a:ext cx="2350575" cy="1079994"/>
          </a:xfrm>
          <a:prstGeom prst="rect">
            <a:avLst/>
          </a:prstGeom>
        </p:spPr>
      </p:pic>
      <p:pic>
        <p:nvPicPr>
          <p:cNvPr id="7" name="Picture 6" descr="WSW Logo_Stacked_RGB_White.png"/>
          <p:cNvPicPr>
            <a:picLocks noChangeAspect="1"/>
          </p:cNvPicPr>
          <p:nvPr userDrawn="1"/>
        </p:nvPicPr>
        <p:blipFill rotWithShape="1"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8" t="21325" r="52056" b="30353"/>
          <a:stretch/>
        </p:blipFill>
        <p:spPr>
          <a:xfrm>
            <a:off x="16168579" y="4538686"/>
            <a:ext cx="7812150" cy="738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4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 userDrawn="1"/>
        </p:nvSpPr>
        <p:spPr>
          <a:xfrm>
            <a:off x="1" y="1"/>
            <a:ext cx="24434216" cy="11922866"/>
          </a:xfrm>
          <a:custGeom>
            <a:avLst/>
            <a:gdLst>
              <a:gd name="connsiteX0" fmla="*/ 0 w 24387175"/>
              <a:gd name="connsiteY0" fmla="*/ 0 h 12252327"/>
              <a:gd name="connsiteX1" fmla="*/ 24387175 w 24387175"/>
              <a:gd name="connsiteY1" fmla="*/ 0 h 12252327"/>
              <a:gd name="connsiteX2" fmla="*/ 24387175 w 24387175"/>
              <a:gd name="connsiteY2" fmla="*/ 12252327 h 12252327"/>
              <a:gd name="connsiteX3" fmla="*/ 0 w 24387175"/>
              <a:gd name="connsiteY3" fmla="*/ 12252327 h 12252327"/>
              <a:gd name="connsiteX4" fmla="*/ 0 w 24387175"/>
              <a:gd name="connsiteY4" fmla="*/ 0 h 12252327"/>
              <a:gd name="connsiteX0" fmla="*/ 0 w 24410696"/>
              <a:gd name="connsiteY0" fmla="*/ 0 h 12252327"/>
              <a:gd name="connsiteX1" fmla="*/ 24387175 w 24410696"/>
              <a:gd name="connsiteY1" fmla="*/ 0 h 12252327"/>
              <a:gd name="connsiteX2" fmla="*/ 24410696 w 24410696"/>
              <a:gd name="connsiteY2" fmla="*/ 10629688 h 12252327"/>
              <a:gd name="connsiteX3" fmla="*/ 0 w 24410696"/>
              <a:gd name="connsiteY3" fmla="*/ 12252327 h 12252327"/>
              <a:gd name="connsiteX4" fmla="*/ 0 w 24410696"/>
              <a:gd name="connsiteY4" fmla="*/ 0 h 12252327"/>
              <a:gd name="connsiteX0" fmla="*/ 0 w 24434216"/>
              <a:gd name="connsiteY0" fmla="*/ 0 h 12252327"/>
              <a:gd name="connsiteX1" fmla="*/ 24387175 w 24434216"/>
              <a:gd name="connsiteY1" fmla="*/ 0 h 12252327"/>
              <a:gd name="connsiteX2" fmla="*/ 24434216 w 24434216"/>
              <a:gd name="connsiteY2" fmla="*/ 12252326 h 12252327"/>
              <a:gd name="connsiteX3" fmla="*/ 0 w 24434216"/>
              <a:gd name="connsiteY3" fmla="*/ 12252327 h 12252327"/>
              <a:gd name="connsiteX4" fmla="*/ 0 w 24434216"/>
              <a:gd name="connsiteY4" fmla="*/ 0 h 1225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34216" h="12252327">
                <a:moveTo>
                  <a:pt x="0" y="0"/>
                </a:moveTo>
                <a:lnTo>
                  <a:pt x="24387175" y="0"/>
                </a:lnTo>
                <a:cubicBezTo>
                  <a:pt x="24395015" y="3543229"/>
                  <a:pt x="24426376" y="8709097"/>
                  <a:pt x="24434216" y="12252326"/>
                </a:cubicBezTo>
                <a:lnTo>
                  <a:pt x="0" y="1225232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CCCCC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pic>
        <p:nvPicPr>
          <p:cNvPr id="4" name="Picture 3" descr="WSW Logo_Horiz_RGB_FA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1" t="43652"/>
          <a:stretch/>
        </p:blipFill>
        <p:spPr>
          <a:xfrm>
            <a:off x="545217" y="12275616"/>
            <a:ext cx="6366013" cy="1487418"/>
          </a:xfrm>
          <a:prstGeom prst="rect">
            <a:avLst/>
          </a:prstGeom>
        </p:spPr>
      </p:pic>
      <p:pic>
        <p:nvPicPr>
          <p:cNvPr id="5" name="Picture 4" descr="w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529" y="12228582"/>
            <a:ext cx="2350575" cy="1079994"/>
          </a:xfrm>
          <a:prstGeom prst="rect">
            <a:avLst/>
          </a:prstGeom>
        </p:spPr>
      </p:pic>
      <p:pic>
        <p:nvPicPr>
          <p:cNvPr id="7" name="Picture 6" descr="WSW Logo_Stacked_RGB_White.png"/>
          <p:cNvPicPr>
            <a:picLocks noChangeAspect="1"/>
          </p:cNvPicPr>
          <p:nvPr userDrawn="1"/>
        </p:nvPicPr>
        <p:blipFill rotWithShape="1"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8" t="21325" r="52056" b="30353"/>
          <a:stretch/>
        </p:blipFill>
        <p:spPr>
          <a:xfrm>
            <a:off x="16168579" y="4538686"/>
            <a:ext cx="7812150" cy="738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6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 userDrawn="1"/>
        </p:nvSpPr>
        <p:spPr>
          <a:xfrm>
            <a:off x="1" y="1"/>
            <a:ext cx="24434216" cy="11922866"/>
          </a:xfrm>
          <a:custGeom>
            <a:avLst/>
            <a:gdLst>
              <a:gd name="connsiteX0" fmla="*/ 0 w 24387175"/>
              <a:gd name="connsiteY0" fmla="*/ 0 h 12252327"/>
              <a:gd name="connsiteX1" fmla="*/ 24387175 w 24387175"/>
              <a:gd name="connsiteY1" fmla="*/ 0 h 12252327"/>
              <a:gd name="connsiteX2" fmla="*/ 24387175 w 24387175"/>
              <a:gd name="connsiteY2" fmla="*/ 12252327 h 12252327"/>
              <a:gd name="connsiteX3" fmla="*/ 0 w 24387175"/>
              <a:gd name="connsiteY3" fmla="*/ 12252327 h 12252327"/>
              <a:gd name="connsiteX4" fmla="*/ 0 w 24387175"/>
              <a:gd name="connsiteY4" fmla="*/ 0 h 12252327"/>
              <a:gd name="connsiteX0" fmla="*/ 0 w 24410696"/>
              <a:gd name="connsiteY0" fmla="*/ 0 h 12252327"/>
              <a:gd name="connsiteX1" fmla="*/ 24387175 w 24410696"/>
              <a:gd name="connsiteY1" fmla="*/ 0 h 12252327"/>
              <a:gd name="connsiteX2" fmla="*/ 24410696 w 24410696"/>
              <a:gd name="connsiteY2" fmla="*/ 10629688 h 12252327"/>
              <a:gd name="connsiteX3" fmla="*/ 0 w 24410696"/>
              <a:gd name="connsiteY3" fmla="*/ 12252327 h 12252327"/>
              <a:gd name="connsiteX4" fmla="*/ 0 w 24410696"/>
              <a:gd name="connsiteY4" fmla="*/ 0 h 12252327"/>
              <a:gd name="connsiteX0" fmla="*/ 0 w 24434216"/>
              <a:gd name="connsiteY0" fmla="*/ 0 h 12252327"/>
              <a:gd name="connsiteX1" fmla="*/ 24387175 w 24434216"/>
              <a:gd name="connsiteY1" fmla="*/ 0 h 12252327"/>
              <a:gd name="connsiteX2" fmla="*/ 24434216 w 24434216"/>
              <a:gd name="connsiteY2" fmla="*/ 12252326 h 12252327"/>
              <a:gd name="connsiteX3" fmla="*/ 0 w 24434216"/>
              <a:gd name="connsiteY3" fmla="*/ 12252327 h 12252327"/>
              <a:gd name="connsiteX4" fmla="*/ 0 w 24434216"/>
              <a:gd name="connsiteY4" fmla="*/ 0 h 1225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34216" h="12252327">
                <a:moveTo>
                  <a:pt x="0" y="0"/>
                </a:moveTo>
                <a:lnTo>
                  <a:pt x="24387175" y="0"/>
                </a:lnTo>
                <a:cubicBezTo>
                  <a:pt x="24395015" y="3543229"/>
                  <a:pt x="24426376" y="8709097"/>
                  <a:pt x="24434216" y="12252326"/>
                </a:cubicBezTo>
                <a:lnTo>
                  <a:pt x="0" y="1225232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CCCCC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WSW Logo_Horiz_RGB_FA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1" t="43652"/>
          <a:stretch/>
        </p:blipFill>
        <p:spPr>
          <a:xfrm>
            <a:off x="545217" y="12275616"/>
            <a:ext cx="6366013" cy="1487418"/>
          </a:xfrm>
          <a:prstGeom prst="rect">
            <a:avLst/>
          </a:prstGeom>
        </p:spPr>
      </p:pic>
      <p:pic>
        <p:nvPicPr>
          <p:cNvPr id="12" name="Picture 11" descr="w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529" y="12228582"/>
            <a:ext cx="2350575" cy="1079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631954"/>
            <a:ext cx="10775238" cy="7902576"/>
          </a:xfr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631954"/>
            <a:ext cx="10779470" cy="7902576"/>
          </a:xfr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pic>
        <p:nvPicPr>
          <p:cNvPr id="13" name="Picture 12" descr="WSW Logo_Stacked_RGB_White.png"/>
          <p:cNvPicPr>
            <a:picLocks noChangeAspect="1"/>
          </p:cNvPicPr>
          <p:nvPr userDrawn="1"/>
        </p:nvPicPr>
        <p:blipFill rotWithShape="1"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8" t="21325" r="52056" b="30353"/>
          <a:stretch/>
        </p:blipFill>
        <p:spPr>
          <a:xfrm>
            <a:off x="16168579" y="4538686"/>
            <a:ext cx="7812150" cy="738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55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2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 userDrawn="1"/>
        </p:nvSpPr>
        <p:spPr>
          <a:xfrm>
            <a:off x="1" y="1"/>
            <a:ext cx="24434216" cy="11922866"/>
          </a:xfrm>
          <a:custGeom>
            <a:avLst/>
            <a:gdLst>
              <a:gd name="connsiteX0" fmla="*/ 0 w 24387175"/>
              <a:gd name="connsiteY0" fmla="*/ 0 h 12252327"/>
              <a:gd name="connsiteX1" fmla="*/ 24387175 w 24387175"/>
              <a:gd name="connsiteY1" fmla="*/ 0 h 12252327"/>
              <a:gd name="connsiteX2" fmla="*/ 24387175 w 24387175"/>
              <a:gd name="connsiteY2" fmla="*/ 12252327 h 12252327"/>
              <a:gd name="connsiteX3" fmla="*/ 0 w 24387175"/>
              <a:gd name="connsiteY3" fmla="*/ 12252327 h 12252327"/>
              <a:gd name="connsiteX4" fmla="*/ 0 w 24387175"/>
              <a:gd name="connsiteY4" fmla="*/ 0 h 12252327"/>
              <a:gd name="connsiteX0" fmla="*/ 0 w 24410696"/>
              <a:gd name="connsiteY0" fmla="*/ 0 h 12252327"/>
              <a:gd name="connsiteX1" fmla="*/ 24387175 w 24410696"/>
              <a:gd name="connsiteY1" fmla="*/ 0 h 12252327"/>
              <a:gd name="connsiteX2" fmla="*/ 24410696 w 24410696"/>
              <a:gd name="connsiteY2" fmla="*/ 10629688 h 12252327"/>
              <a:gd name="connsiteX3" fmla="*/ 0 w 24410696"/>
              <a:gd name="connsiteY3" fmla="*/ 12252327 h 12252327"/>
              <a:gd name="connsiteX4" fmla="*/ 0 w 24410696"/>
              <a:gd name="connsiteY4" fmla="*/ 0 h 12252327"/>
              <a:gd name="connsiteX0" fmla="*/ 0 w 24434216"/>
              <a:gd name="connsiteY0" fmla="*/ 0 h 12252327"/>
              <a:gd name="connsiteX1" fmla="*/ 24387175 w 24434216"/>
              <a:gd name="connsiteY1" fmla="*/ 0 h 12252327"/>
              <a:gd name="connsiteX2" fmla="*/ 24434216 w 24434216"/>
              <a:gd name="connsiteY2" fmla="*/ 12252326 h 12252327"/>
              <a:gd name="connsiteX3" fmla="*/ 0 w 24434216"/>
              <a:gd name="connsiteY3" fmla="*/ 12252327 h 12252327"/>
              <a:gd name="connsiteX4" fmla="*/ 0 w 24434216"/>
              <a:gd name="connsiteY4" fmla="*/ 0 h 1225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34216" h="12252327">
                <a:moveTo>
                  <a:pt x="0" y="0"/>
                </a:moveTo>
                <a:lnTo>
                  <a:pt x="24387175" y="0"/>
                </a:lnTo>
                <a:cubicBezTo>
                  <a:pt x="24395015" y="3543229"/>
                  <a:pt x="24426376" y="8709097"/>
                  <a:pt x="24434216" y="12252326"/>
                </a:cubicBezTo>
                <a:lnTo>
                  <a:pt x="0" y="1225232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CCCCC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WSW Logo_Horiz_RGB_FA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1" t="43652"/>
          <a:stretch/>
        </p:blipFill>
        <p:spPr>
          <a:xfrm>
            <a:off x="545217" y="12275616"/>
            <a:ext cx="6366013" cy="1487418"/>
          </a:xfrm>
          <a:prstGeom prst="rect">
            <a:avLst/>
          </a:prstGeom>
        </p:spPr>
      </p:pic>
      <p:pic>
        <p:nvPicPr>
          <p:cNvPr id="12" name="Picture 11" descr="w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529" y="12228582"/>
            <a:ext cx="2350575" cy="1079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631954"/>
            <a:ext cx="10775238" cy="7902576"/>
          </a:xfrm>
        </p:spPr>
        <p:txBody>
          <a:bodyPr/>
          <a:lstStyle>
            <a:lvl1pPr marL="0" indent="0">
              <a:buNone/>
              <a:defRPr sz="4000"/>
            </a:lvl1pPr>
            <a:lvl2pPr marL="0" indent="0">
              <a:buNone/>
              <a:defRPr sz="4000"/>
            </a:lvl2pPr>
            <a:lvl3pPr marL="0" indent="0">
              <a:buNone/>
              <a:defRPr sz="4000"/>
            </a:lvl3pPr>
            <a:lvl4pPr marL="0" indent="0">
              <a:buNone/>
              <a:defRPr sz="4000"/>
            </a:lvl4pPr>
            <a:lvl5pPr marL="0" indent="0">
              <a:buNone/>
              <a:defRPr sz="40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631954"/>
            <a:ext cx="10779470" cy="7902576"/>
          </a:xfrm>
        </p:spPr>
        <p:txBody>
          <a:bodyPr/>
          <a:lstStyle>
            <a:lvl1pPr marL="0" indent="0">
              <a:buNone/>
              <a:defRPr sz="4000"/>
            </a:lvl1pPr>
            <a:lvl2pPr marL="0" indent="0">
              <a:buNone/>
              <a:defRPr sz="4000"/>
            </a:lvl2pPr>
            <a:lvl3pPr marL="0" indent="0">
              <a:buNone/>
              <a:defRPr sz="4000"/>
            </a:lvl3pPr>
            <a:lvl4pPr marL="0" indent="0">
              <a:buNone/>
              <a:defRPr sz="4000"/>
            </a:lvl4pPr>
            <a:lvl5pPr marL="0" indent="0">
              <a:buNone/>
              <a:defRPr sz="40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pic>
        <p:nvPicPr>
          <p:cNvPr id="13" name="Picture 12" descr="WSW Logo_Stacked_RGB_White.png"/>
          <p:cNvPicPr>
            <a:picLocks noChangeAspect="1"/>
          </p:cNvPicPr>
          <p:nvPr userDrawn="1"/>
        </p:nvPicPr>
        <p:blipFill rotWithShape="1"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8" t="21325" r="52056" b="30353"/>
          <a:stretch/>
        </p:blipFill>
        <p:spPr>
          <a:xfrm>
            <a:off x="16168579" y="4538686"/>
            <a:ext cx="7812150" cy="738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3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907" y="1889128"/>
            <a:ext cx="22085326" cy="1800523"/>
          </a:xfrm>
        </p:spPr>
        <p:txBody>
          <a:bodyPr/>
          <a:lstStyle>
            <a:lvl1pPr>
              <a:defRPr sz="6900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54238" y="4265713"/>
            <a:ext cx="22083942" cy="7777064"/>
          </a:xfrm>
        </p:spPr>
        <p:txBody>
          <a:bodyPr/>
          <a:lstStyle>
            <a:lvl1pPr>
              <a:lnSpc>
                <a:spcPct val="130000"/>
              </a:lnSpc>
              <a:defRPr sz="4300"/>
            </a:lvl1pPr>
            <a:lvl2pPr>
              <a:lnSpc>
                <a:spcPct val="130000"/>
              </a:lnSpc>
              <a:defRPr sz="4300"/>
            </a:lvl2pPr>
            <a:lvl3pPr>
              <a:lnSpc>
                <a:spcPct val="130000"/>
              </a:lnSpc>
              <a:defRPr sz="4300"/>
            </a:lvl3pPr>
            <a:lvl4pPr>
              <a:lnSpc>
                <a:spcPct val="130000"/>
              </a:lnSpc>
              <a:defRPr sz="43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4"/>
          </p:nvPr>
        </p:nvSpPr>
        <p:spPr>
          <a:xfrm>
            <a:off x="1054243" y="13084178"/>
            <a:ext cx="12100442" cy="288925"/>
          </a:xfrm>
          <a:prstGeom prst="rect">
            <a:avLst/>
          </a:prstGeom>
          <a:ln/>
        </p:spPr>
        <p:txBody>
          <a:bodyPr lIns="243852" tIns="121926" rIns="243852" bIns="121926"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Presentation 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23138180" y="13084176"/>
            <a:ext cx="385282" cy="244475"/>
          </a:xfrm>
          <a:prstGeom prst="rect">
            <a:avLst/>
          </a:prstGeom>
          <a:ln/>
        </p:spPr>
        <p:txBody>
          <a:bodyPr lIns="243852" tIns="121926" rIns="243852" bIns="121926"/>
          <a:lstStyle>
            <a:lvl1pPr>
              <a:defRPr/>
            </a:lvl1pPr>
          </a:lstStyle>
          <a:p>
            <a:fld id="{EB72FBF5-2C9F-4A60-88A9-90AC2FD4BE0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799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8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8" r:id="rId4"/>
    <p:sldLayoutId id="2147483660" r:id="rId5"/>
    <p:sldLayoutId id="2147483653" r:id="rId6"/>
    <p:sldLayoutId id="2147483661" r:id="rId7"/>
    <p:sldLayoutId id="2147483663" r:id="rId8"/>
  </p:sldLayoutIdLst>
  <p:txStyles>
    <p:titleStyle>
      <a:lvl1pPr algn="l" defTabSz="1088639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540000" algn="l" defTabSz="1088639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SzPct val="80000"/>
        <a:buFont typeface="Wingdings" charset="2"/>
        <a:buChar char="§"/>
        <a:defRPr sz="400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540000" algn="l" defTabSz="1088639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SzPct val="80000"/>
        <a:buFont typeface="Wingdings" charset="2"/>
        <a:buChar char="§"/>
        <a:defRPr sz="4000" kern="1200">
          <a:solidFill>
            <a:schemeClr val="tx1"/>
          </a:solidFill>
          <a:latin typeface="Arial"/>
          <a:ea typeface="+mn-ea"/>
          <a:cs typeface="Arial"/>
        </a:defRPr>
      </a:lvl2pPr>
      <a:lvl3pPr marL="0" indent="540000" algn="l" defTabSz="1088639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SzPct val="80000"/>
        <a:buFont typeface="Wingdings" charset="2"/>
        <a:buChar char="§"/>
        <a:defRPr sz="400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540000" algn="l" defTabSz="1088639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SzPct val="80000"/>
        <a:buFont typeface="Wingdings" charset="2"/>
        <a:buChar char="§"/>
        <a:defRPr sz="4000" kern="1200">
          <a:solidFill>
            <a:schemeClr val="tx1"/>
          </a:solidFill>
          <a:latin typeface="Arial"/>
          <a:ea typeface="+mn-ea"/>
          <a:cs typeface="Arial"/>
        </a:defRPr>
      </a:lvl4pPr>
      <a:lvl5pPr marL="0" indent="540000" algn="l" defTabSz="1088639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SzPct val="80000"/>
        <a:buFont typeface="Wingdings" charset="2"/>
        <a:buChar char="§"/>
        <a:defRPr sz="4000" kern="1200">
          <a:solidFill>
            <a:schemeClr val="tx1"/>
          </a:solidFill>
          <a:latin typeface="Arial"/>
          <a:ea typeface="+mn-ea"/>
          <a:cs typeface="Arial"/>
        </a:defRPr>
      </a:lvl5pPr>
      <a:lvl6pPr marL="5987514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4.png"/><Relationship Id="rId18" Type="http://schemas.microsoft.com/office/2007/relationships/diagramDrawing" Target="../diagrams/drawing4.xml"/><Relationship Id="rId3" Type="http://schemas.openxmlformats.org/officeDocument/2006/relationships/diagramData" Target="../diagrams/data2.xml"/><Relationship Id="rId21" Type="http://schemas.openxmlformats.org/officeDocument/2006/relationships/diagramQuickStyle" Target="../diagrams/quickStyle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20.xml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5.xml"/><Relationship Id="rId10" Type="http://schemas.openxmlformats.org/officeDocument/2006/relationships/diagramQuickStyle" Target="../diagrams/quickStyle3.xml"/><Relationship Id="rId19" Type="http://schemas.openxmlformats.org/officeDocument/2006/relationships/diagramData" Target="../diagrams/data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urveys@monash.ed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ohsleadindicators.or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urveys@monash.ed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hyperlink" Target="http://www.ohsleadindicators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hsleadindicators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iscrr.com.au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6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68924" y="742077"/>
            <a:ext cx="12127613" cy="1077230"/>
          </a:xfrm>
          <a:prstGeom prst="rect">
            <a:avLst/>
          </a:prstGeom>
          <a:noFill/>
        </p:spPr>
        <p:txBody>
          <a:bodyPr wrap="none" lIns="243852" tIns="121926" rIns="243852" bIns="121926" rtlCol="0">
            <a:spAutoFit/>
          </a:bodyPr>
          <a:lstStyle/>
          <a:p>
            <a:r>
              <a:rPr lang="en-US" sz="5400" dirty="0" smtClean="0">
                <a:latin typeface="Arial"/>
                <a:cs typeface="Arial"/>
              </a:rPr>
              <a:t>A-OPM Comparison </a:t>
            </a:r>
            <a:r>
              <a:rPr lang="en-US" sz="5400" dirty="0">
                <a:latin typeface="Arial"/>
                <a:cs typeface="Arial"/>
              </a:rPr>
              <a:t>across </a:t>
            </a:r>
            <a:r>
              <a:rPr lang="en-US" sz="5400" dirty="0" smtClean="0">
                <a:latin typeface="Arial"/>
                <a:cs typeface="Arial"/>
              </a:rPr>
              <a:t>Industries</a:t>
            </a:r>
            <a:endParaRPr lang="en-US" sz="5400" dirty="0">
              <a:latin typeface="Arial"/>
              <a:cs typeface="Arial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50312814"/>
              </p:ext>
            </p:extLst>
          </p:nvPr>
        </p:nvGraphicFramePr>
        <p:xfrm>
          <a:off x="1054900" y="5280588"/>
          <a:ext cx="21509190" cy="780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5650421" y="2295569"/>
            <a:ext cx="7904443" cy="2502942"/>
            <a:chOff x="15650421" y="1280693"/>
            <a:chExt cx="7904443" cy="2502942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5650421" y="1280693"/>
              <a:ext cx="7904443" cy="250294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2438522" fontAlgn="base">
                <a:spcBef>
                  <a:spcPct val="50000"/>
                </a:spcBef>
                <a:spcAft>
                  <a:spcPct val="0"/>
                </a:spcAft>
              </a:pPr>
              <a:endParaRPr lang="en-US" sz="4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919841" y="1621367"/>
              <a:ext cx="72977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4000" dirty="0">
                  <a:solidFill>
                    <a:schemeClr val="bg1"/>
                  </a:solidFill>
                  <a:latin typeface="Arial"/>
                  <a:cs typeface="Arial"/>
                </a:rPr>
                <a:t>Differences can be seen across industries</a:t>
              </a:r>
              <a:endParaRPr lang="en-US" sz="40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 bwMode="auto">
          <a:xfrm>
            <a:off x="15458375" y="3984444"/>
            <a:ext cx="0" cy="82089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ounded Rectangle 18"/>
          <p:cNvSpPr/>
          <p:nvPr/>
        </p:nvSpPr>
        <p:spPr bwMode="auto">
          <a:xfrm>
            <a:off x="286715" y="2281381"/>
            <a:ext cx="14800716" cy="2502942"/>
          </a:xfrm>
          <a:prstGeom prst="roundRect">
            <a:avLst/>
          </a:prstGeom>
          <a:solidFill>
            <a:srgbClr val="005F8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243852" tIns="121926" rIns="243852" bIns="121926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2438522" fontAlgn="base">
              <a:spcBef>
                <a:spcPct val="50000"/>
              </a:spcBef>
              <a:spcAft>
                <a:spcPct val="0"/>
              </a:spcAft>
            </a:pPr>
            <a:endParaRPr lang="en-US" sz="37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9863" y="2468154"/>
            <a:ext cx="14787568" cy="2092893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marL="0" lvl="2"/>
            <a:r>
              <a:rPr lang="en-US" sz="4000" dirty="0" smtClean="0">
                <a:solidFill>
                  <a:schemeClr val="bg1"/>
                </a:solidFill>
                <a:latin typeface="Arial"/>
                <a:ea typeface="MS PGothic" charset="0"/>
                <a:cs typeface="Arial"/>
              </a:rPr>
              <a:t>A-OPM </a:t>
            </a:r>
            <a:r>
              <a:rPr lang="en-US" sz="4000" dirty="0">
                <a:solidFill>
                  <a:schemeClr val="bg1"/>
                </a:solidFill>
                <a:latin typeface="Arial"/>
                <a:ea typeface="MS PGothic" charset="0"/>
                <a:cs typeface="Arial"/>
              </a:rPr>
              <a:t>scores can range from 8 to 40</a:t>
            </a:r>
          </a:p>
          <a:p>
            <a:pPr marL="0" lvl="2"/>
            <a:r>
              <a:rPr lang="en-US" sz="4000" dirty="0">
                <a:solidFill>
                  <a:schemeClr val="bg1"/>
                </a:solidFill>
                <a:latin typeface="Arial"/>
                <a:ea typeface="MS PGothic" charset="0"/>
                <a:cs typeface="Arial"/>
              </a:rPr>
              <a:t>A higher score reflects that the respondent agrees that OHS leading indicators are present in his/her workplace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2948182" y="13084176"/>
            <a:ext cx="960232" cy="6318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52" tIns="121926" rIns="243852" bIns="121926"/>
          <a:lstStyle>
            <a:lvl1pPr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981299" indent="-762038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048152" indent="-60963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4267413" indent="-60963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5486674" indent="-60963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6705935" indent="-60963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7925196" indent="-60963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9144457" indent="-60963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0363718" indent="-60963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8F7E92D-1516-48EC-AF44-360FB89AA2FC}" type="slidenum">
              <a:rPr lang="en-AU" sz="2700">
                <a:solidFill>
                  <a:schemeClr val="tx2"/>
                </a:solidFill>
                <a:latin typeface="+mn-lt"/>
              </a:rPr>
              <a:pPr eaLnBrk="1" hangingPunct="1"/>
              <a:t>10</a:t>
            </a:fld>
            <a:endParaRPr lang="en-AU" sz="27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893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30435" y="657621"/>
            <a:ext cx="16425414" cy="1169563"/>
          </a:xfrm>
          <a:prstGeom prst="rect">
            <a:avLst/>
          </a:prstGeom>
          <a:noFill/>
        </p:spPr>
        <p:txBody>
          <a:bodyPr wrap="none" lIns="243852" tIns="121926" rIns="243852" bIns="121926" rtlCol="0">
            <a:spAutoFit/>
          </a:bodyPr>
          <a:lstStyle/>
          <a:p>
            <a:r>
              <a:rPr lang="en-US" sz="6000" dirty="0" smtClean="0">
                <a:latin typeface="Arial"/>
                <a:cs typeface="Arial"/>
              </a:rPr>
              <a:t>A-OPM Comparison </a:t>
            </a:r>
            <a:r>
              <a:rPr lang="en-US" sz="6000" dirty="0">
                <a:latin typeface="Arial"/>
                <a:cs typeface="Arial"/>
              </a:rPr>
              <a:t>across E</a:t>
            </a:r>
            <a:r>
              <a:rPr lang="en-US" sz="6000" dirty="0" smtClean="0">
                <a:latin typeface="Arial"/>
                <a:cs typeface="Arial"/>
              </a:rPr>
              <a:t>mployment Level</a:t>
            </a:r>
            <a:endParaRPr lang="en-US" sz="6000" dirty="0">
              <a:latin typeface="Arial"/>
              <a:cs typeface="Arial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591271" y="6494264"/>
            <a:ext cx="2074100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179424767"/>
              </p:ext>
            </p:extLst>
          </p:nvPr>
        </p:nvGraphicFramePr>
        <p:xfrm>
          <a:off x="862854" y="2173784"/>
          <a:ext cx="21701236" cy="849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2948182" y="13084176"/>
            <a:ext cx="960232" cy="6318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52" tIns="121926" rIns="243852" bIns="121926"/>
          <a:lstStyle>
            <a:lvl1pPr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981299" indent="-762038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048152" indent="-60963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4267413" indent="-60963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5486674" indent="-60963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6705935" indent="-60963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7925196" indent="-60963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9144457" indent="-60963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0363718" indent="-60963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8F7E92D-1516-48EC-AF44-360FB89AA2FC}" type="slidenum">
              <a:rPr lang="en-AU" sz="2700">
                <a:solidFill>
                  <a:schemeClr val="tx2"/>
                </a:solidFill>
                <a:latin typeface="+mn-lt"/>
              </a:rPr>
              <a:pPr eaLnBrk="1" hangingPunct="1"/>
              <a:t>11</a:t>
            </a:fld>
            <a:endParaRPr lang="en-AU" sz="270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043739" y="2767563"/>
            <a:ext cx="7904443" cy="2502942"/>
            <a:chOff x="15650421" y="1280693"/>
            <a:chExt cx="7904443" cy="2502942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15650421" y="1280693"/>
              <a:ext cx="7904443" cy="250294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2438522" fontAlgn="base">
                <a:spcBef>
                  <a:spcPct val="50000"/>
                </a:spcBef>
                <a:spcAft>
                  <a:spcPct val="0"/>
                </a:spcAft>
              </a:pPr>
              <a:endParaRPr lang="en-US" sz="4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919841" y="1621367"/>
              <a:ext cx="729776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GB" sz="4000" dirty="0">
                  <a:solidFill>
                    <a:schemeClr val="bg1"/>
                  </a:solidFill>
                  <a:latin typeface="Arial"/>
                  <a:cs typeface="Arial"/>
                </a:rPr>
                <a:t>Managers are more likely to agree that OHS leading indicators are </a:t>
              </a:r>
              <a:r>
                <a:rPr lang="en-GB" sz="4000" dirty="0" smtClean="0">
                  <a:solidFill>
                    <a:schemeClr val="bg1"/>
                  </a:solidFill>
                  <a:latin typeface="Arial"/>
                  <a:cs typeface="Arial"/>
                </a:rPr>
                <a:t>present.</a:t>
              </a:r>
              <a:endParaRPr lang="en-US" sz="40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0" name="Picture 9" descr="Screen Shot 2015-03-29 at 3.28.4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11068515"/>
            <a:ext cx="4826000" cy="2015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 descr="Screen Shot 2015-03-29 at 3.30.5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20" y="11068515"/>
            <a:ext cx="5546847" cy="2159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Screen Shot 2015-03-29 at 3.32.1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466" y="10998517"/>
            <a:ext cx="7272170" cy="2229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843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68413652"/>
              </p:ext>
            </p:extLst>
          </p:nvPr>
        </p:nvGraphicFramePr>
        <p:xfrm>
          <a:off x="1246951" y="3257600"/>
          <a:ext cx="21028980" cy="8928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 flipH="1">
            <a:off x="2975364" y="6569968"/>
            <a:ext cx="1901258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656376" y="959545"/>
            <a:ext cx="16125978" cy="1169563"/>
          </a:xfrm>
          <a:prstGeom prst="rect">
            <a:avLst/>
          </a:prstGeom>
          <a:noFill/>
        </p:spPr>
        <p:txBody>
          <a:bodyPr wrap="none" lIns="243852" tIns="121926" rIns="243852" bIns="121926" rtlCol="0">
            <a:spAutoFit/>
          </a:bodyPr>
          <a:lstStyle/>
          <a:p>
            <a:r>
              <a:rPr lang="en-US" sz="6000" dirty="0" smtClean="0">
                <a:latin typeface="Arial"/>
                <a:cs typeface="Arial"/>
              </a:rPr>
              <a:t>A-OPM Comparison </a:t>
            </a:r>
            <a:r>
              <a:rPr lang="en-US" sz="6000" dirty="0">
                <a:latin typeface="Arial"/>
                <a:cs typeface="Arial"/>
              </a:rPr>
              <a:t>across S</a:t>
            </a:r>
            <a:r>
              <a:rPr lang="en-US" sz="6000" dirty="0" smtClean="0">
                <a:latin typeface="Arial"/>
                <a:cs typeface="Arial"/>
              </a:rPr>
              <a:t>ix Organisations</a:t>
            </a:r>
            <a:endParaRPr lang="en-US" sz="6000" dirty="0">
              <a:latin typeface="Arial"/>
              <a:cs typeface="Arial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2948182" y="13084176"/>
            <a:ext cx="960232" cy="6318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52" tIns="121926" rIns="243852" bIns="121926"/>
          <a:lstStyle>
            <a:lvl1pPr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981299" indent="-762038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048152" indent="-60963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4267413" indent="-60963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5486674" indent="-60963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6705935" indent="-60963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7925196" indent="-60963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9144457" indent="-60963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0363718" indent="-60963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8F7E92D-1516-48EC-AF44-360FB89AA2FC}" type="slidenum">
              <a:rPr lang="en-AU" sz="2700">
                <a:solidFill>
                  <a:schemeClr val="tx2"/>
                </a:solidFill>
                <a:latin typeface="+mn-lt"/>
              </a:rPr>
              <a:pPr eaLnBrk="1" hangingPunct="1"/>
              <a:t>12</a:t>
            </a:fld>
            <a:endParaRPr lang="en-AU" sz="270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650421" y="2295569"/>
            <a:ext cx="7904443" cy="2502942"/>
            <a:chOff x="15650421" y="1280693"/>
            <a:chExt cx="7904443" cy="2502942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15650421" y="1280693"/>
              <a:ext cx="7904443" cy="250294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2438522" fontAlgn="base">
                <a:spcBef>
                  <a:spcPct val="50000"/>
                </a:spcBef>
                <a:spcAft>
                  <a:spcPct val="0"/>
                </a:spcAft>
              </a:pPr>
              <a:endParaRPr lang="en-US" sz="4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919841" y="1621367"/>
              <a:ext cx="72977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4000" dirty="0">
                  <a:solidFill>
                    <a:schemeClr val="bg1"/>
                  </a:solidFill>
                  <a:latin typeface="Arial"/>
                  <a:cs typeface="Arial"/>
                </a:rPr>
                <a:t>Differences can be seen across organisations</a:t>
              </a:r>
              <a:endParaRPr lang="en-US" sz="40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17800" y="11971347"/>
            <a:ext cx="3576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(Multi-industry)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4069" y="11975980"/>
            <a:ext cx="2692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(</a:t>
            </a:r>
            <a:r>
              <a:rPr lang="en-US" sz="4000" dirty="0" err="1" smtClean="0">
                <a:latin typeface="Arial"/>
                <a:cs typeface="Arial"/>
              </a:rPr>
              <a:t>Arts&amp;Rec</a:t>
            </a:r>
            <a:r>
              <a:rPr lang="en-US" sz="4000" dirty="0" smtClean="0">
                <a:latin typeface="Arial"/>
                <a:cs typeface="Arial"/>
              </a:rPr>
              <a:t>)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48869" y="11980613"/>
            <a:ext cx="2692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(</a:t>
            </a:r>
            <a:r>
              <a:rPr lang="en-US" sz="4000" dirty="0" err="1" smtClean="0">
                <a:latin typeface="Arial"/>
                <a:cs typeface="Arial"/>
              </a:rPr>
              <a:t>Arts&amp;Rec</a:t>
            </a:r>
            <a:r>
              <a:rPr lang="en-US" sz="4000" dirty="0" smtClean="0">
                <a:latin typeface="Arial"/>
                <a:cs typeface="Arial"/>
              </a:rPr>
              <a:t>)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23069" y="12015279"/>
            <a:ext cx="2037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(Mining)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200069" y="12006013"/>
            <a:ext cx="2702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(Transport)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349669" y="12024545"/>
            <a:ext cx="3006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(Healthcare)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9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182" y="4587232"/>
            <a:ext cx="19430618" cy="8496944"/>
            <a:chOff x="0" y="0"/>
            <a:chExt cx="4572000" cy="2743200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2118429819"/>
                </p:ext>
              </p:extLst>
            </p:nvPr>
          </p:nvGraphicFramePr>
          <p:xfrm>
            <a:off x="0" y="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8" name="Straight Arrow Connector 7"/>
            <p:cNvCxnSpPr/>
            <p:nvPr/>
          </p:nvCxnSpPr>
          <p:spPr>
            <a:xfrm flipH="1">
              <a:off x="353483" y="1149350"/>
              <a:ext cx="408305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702440" y="848824"/>
            <a:ext cx="22205974" cy="1231118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r>
              <a:rPr lang="en-US" sz="6400" dirty="0" smtClean="0">
                <a:latin typeface="Arial"/>
                <a:cs typeface="Arial"/>
              </a:rPr>
              <a:t>A-OPM Comparison </a:t>
            </a:r>
            <a:r>
              <a:rPr lang="en-US" sz="6400" dirty="0">
                <a:latin typeface="Arial"/>
                <a:cs typeface="Arial"/>
              </a:rPr>
              <a:t>across </a:t>
            </a:r>
            <a:r>
              <a:rPr lang="en-US" sz="6400" dirty="0" smtClean="0">
                <a:latin typeface="Arial"/>
                <a:cs typeface="Arial"/>
              </a:rPr>
              <a:t>Organisation </a:t>
            </a:r>
            <a:r>
              <a:rPr lang="en-US" sz="6400" dirty="0">
                <a:latin typeface="Arial"/>
                <a:cs typeface="Arial"/>
              </a:rPr>
              <a:t>B’s </a:t>
            </a:r>
            <a:r>
              <a:rPr lang="en-US" sz="6400" dirty="0" smtClean="0">
                <a:latin typeface="Arial"/>
                <a:cs typeface="Arial"/>
              </a:rPr>
              <a:t>Workplaces</a:t>
            </a:r>
            <a:endParaRPr lang="en-US" sz="6400" dirty="0">
              <a:latin typeface="Arial"/>
              <a:cs typeface="Arial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152217" y="2592753"/>
            <a:ext cx="7163355" cy="250434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2438522" fontAlgn="base">
              <a:spcBef>
                <a:spcPct val="50000"/>
              </a:spcBef>
              <a:spcAft>
                <a:spcPct val="0"/>
              </a:spcAft>
            </a:pPr>
            <a:endParaRPr lang="en-US" sz="37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06170" y="2713290"/>
            <a:ext cx="6819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000" dirty="0">
                <a:solidFill>
                  <a:schemeClr val="bg1"/>
                </a:solidFill>
                <a:latin typeface="Arial"/>
                <a:cs typeface="Arial"/>
              </a:rPr>
              <a:t>Average score on the </a:t>
            </a:r>
            <a:r>
              <a:rPr lang="en-GB" sz="4000" dirty="0" smtClean="0">
                <a:solidFill>
                  <a:schemeClr val="bg1"/>
                </a:solidFill>
                <a:latin typeface="Arial"/>
                <a:cs typeface="Arial"/>
              </a:rPr>
              <a:t>A-OPM </a:t>
            </a:r>
            <a:r>
              <a:rPr lang="en-GB" sz="4000" dirty="0">
                <a:solidFill>
                  <a:schemeClr val="bg1"/>
                </a:solidFill>
                <a:latin typeface="Arial"/>
                <a:cs typeface="Arial"/>
              </a:rPr>
              <a:t>in </a:t>
            </a:r>
          </a:p>
          <a:p>
            <a:pPr lvl="0" algn="ctr"/>
            <a:r>
              <a:rPr lang="en-GB" sz="4000" dirty="0">
                <a:solidFill>
                  <a:schemeClr val="bg1"/>
                </a:solidFill>
                <a:latin typeface="Arial"/>
                <a:cs typeface="Arial"/>
              </a:rPr>
              <a:t>Org B = 26.7 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2948182" y="13084176"/>
            <a:ext cx="960232" cy="6318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52" tIns="121926" rIns="243852" bIns="121926"/>
          <a:lstStyle>
            <a:lvl1pPr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981299" indent="-762038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048152" indent="-60963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4267413" indent="-60963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5486674" indent="-60963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6705935" indent="-60963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7925196" indent="-60963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9144457" indent="-60963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0363718" indent="-60963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8F7E92D-1516-48EC-AF44-360FB89AA2FC}" type="slidenum">
              <a:rPr lang="en-AU" sz="2700">
                <a:solidFill>
                  <a:schemeClr val="tx2"/>
                </a:solidFill>
                <a:latin typeface="+mn-lt"/>
              </a:rPr>
              <a:pPr eaLnBrk="1" hangingPunct="1"/>
              <a:t>13</a:t>
            </a:fld>
            <a:endParaRPr lang="en-AU" sz="27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3156936" y="2537523"/>
            <a:ext cx="7905140" cy="2826306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4000" dirty="0">
                <a:solidFill>
                  <a:schemeClr val="bg1"/>
                </a:solidFill>
                <a:latin typeface="Arial"/>
                <a:cs typeface="Arial"/>
              </a:rPr>
              <a:t>Workplaces with lower </a:t>
            </a:r>
            <a:r>
              <a:rPr lang="en-GB" sz="4000" dirty="0" smtClean="0">
                <a:solidFill>
                  <a:schemeClr val="bg1"/>
                </a:solidFill>
                <a:latin typeface="Arial"/>
                <a:cs typeface="Arial"/>
              </a:rPr>
              <a:t>A-OPM </a:t>
            </a:r>
            <a:r>
              <a:rPr lang="en-GB" sz="4000" dirty="0">
                <a:solidFill>
                  <a:schemeClr val="bg1"/>
                </a:solidFill>
                <a:latin typeface="Arial"/>
                <a:cs typeface="Arial"/>
              </a:rPr>
              <a:t>scores:</a:t>
            </a:r>
          </a:p>
          <a:p>
            <a:pPr marL="461458" indent="-461458">
              <a:buFont typeface="Arial"/>
              <a:buChar char="•"/>
            </a:pPr>
            <a:r>
              <a:rPr lang="en-GB" sz="4000" dirty="0">
                <a:solidFill>
                  <a:schemeClr val="bg1"/>
                </a:solidFill>
                <a:latin typeface="Arial"/>
                <a:cs typeface="Arial"/>
              </a:rPr>
              <a:t>Casual workforce</a:t>
            </a:r>
          </a:p>
          <a:p>
            <a:pPr marL="461458" indent="-461458">
              <a:buFont typeface="Arial"/>
              <a:buChar char="•"/>
            </a:pPr>
            <a:r>
              <a:rPr lang="en-GB" sz="4000" dirty="0">
                <a:solidFill>
                  <a:schemeClr val="bg1"/>
                </a:solidFill>
                <a:latin typeface="Arial"/>
                <a:cs typeface="Arial"/>
              </a:rPr>
              <a:t>Host/client worksites</a:t>
            </a:r>
          </a:p>
        </p:txBody>
      </p:sp>
    </p:spTree>
    <p:extLst>
      <p:ext uri="{BB962C8B-B14F-4D97-AF65-F5344CB8AC3E}">
        <p14:creationId xmlns:p14="http://schemas.microsoft.com/office/powerpoint/2010/main" val="272913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359" y="932606"/>
            <a:ext cx="21948458" cy="5074422"/>
          </a:xfrm>
        </p:spPr>
        <p:txBody>
          <a:bodyPr/>
          <a:lstStyle/>
          <a:p>
            <a:pPr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6000" b="1" dirty="0" smtClean="0"/>
              <a:t>Key Results:</a:t>
            </a:r>
            <a:endParaRPr lang="en-GB" sz="6000" b="1" dirty="0"/>
          </a:p>
          <a:p>
            <a:pPr marL="533400" lvl="2" indent="-533400">
              <a:spcBef>
                <a:spcPts val="0"/>
              </a:spcBef>
              <a:spcAft>
                <a:spcPts val="1600"/>
              </a:spcAft>
              <a:buFont typeface="Arial"/>
              <a:buChar char="•"/>
            </a:pPr>
            <a:r>
              <a:rPr lang="en-AU" dirty="0" smtClean="0">
                <a:latin typeface="Arial" charset="0"/>
              </a:rPr>
              <a:t> A</a:t>
            </a:r>
            <a:r>
              <a:rPr lang="en-AU" dirty="0">
                <a:latin typeface="Arial" charset="0"/>
              </a:rPr>
              <a:t>-OPM scores vary across industry, employer, type of job, workplace and employment status.</a:t>
            </a:r>
          </a:p>
          <a:p>
            <a:pPr marL="533400" lvl="2" indent="-533400">
              <a:spcBef>
                <a:spcPts val="0"/>
              </a:spcBef>
              <a:spcAft>
                <a:spcPts val="1600"/>
              </a:spcAft>
              <a:buFont typeface="Arial"/>
              <a:buChar char="•"/>
            </a:pPr>
            <a:r>
              <a:rPr lang="en-GB" dirty="0" smtClean="0"/>
              <a:t>Three </a:t>
            </a:r>
            <a:r>
              <a:rPr lang="en-GB" dirty="0"/>
              <a:t>months after the survey, we asked OHS managers to tell us their average OHS incidents and frequency rates at the workplace level</a:t>
            </a:r>
            <a:r>
              <a:rPr lang="en-AU" dirty="0"/>
              <a:t> (n = 66 workplaces).</a:t>
            </a:r>
            <a:endParaRPr lang="en-AU" dirty="0">
              <a:latin typeface="Arial" charset="0"/>
            </a:endParaRPr>
          </a:p>
          <a:p>
            <a:pPr lvl="2">
              <a:spcBef>
                <a:spcPts val="0"/>
              </a:spcBef>
              <a:spcAft>
                <a:spcPts val="1600"/>
              </a:spcAft>
              <a:buFont typeface="Arial"/>
              <a:buChar char="•"/>
            </a:pPr>
            <a:r>
              <a:rPr lang="en-GB" dirty="0" smtClean="0"/>
              <a:t>Higher </a:t>
            </a:r>
            <a:r>
              <a:rPr lang="en-GB" dirty="0"/>
              <a:t>scores on the </a:t>
            </a:r>
            <a:r>
              <a:rPr lang="en-GB" dirty="0" smtClean="0"/>
              <a:t>A-OPM at work-place level were </a:t>
            </a:r>
            <a:r>
              <a:rPr lang="en-GB" dirty="0"/>
              <a:t>associated with a lower:</a:t>
            </a:r>
            <a:endParaRPr lang="en-AU" dirty="0"/>
          </a:p>
          <a:p>
            <a:pPr marL="1616075" lvl="5" indent="-1000125">
              <a:spcBef>
                <a:spcPts val="0"/>
              </a:spcBef>
              <a:spcAft>
                <a:spcPts val="1600"/>
              </a:spcAft>
            </a:pPr>
            <a:r>
              <a:rPr lang="en-GB" sz="4000" dirty="0">
                <a:latin typeface="Arial"/>
                <a:cs typeface="Arial"/>
              </a:rPr>
              <a:t>lost-time injury frequency </a:t>
            </a:r>
            <a:r>
              <a:rPr lang="en-GB" sz="4000" dirty="0" smtClean="0">
                <a:latin typeface="Arial"/>
                <a:cs typeface="Arial"/>
              </a:rPr>
              <a:t>rate; </a:t>
            </a:r>
            <a:r>
              <a:rPr lang="en-GB" sz="4000" dirty="0">
                <a:latin typeface="Arial"/>
                <a:cs typeface="Arial"/>
              </a:rPr>
              <a:t>and</a:t>
            </a:r>
            <a:endParaRPr lang="en-AU" sz="4000" dirty="0">
              <a:latin typeface="Arial"/>
              <a:cs typeface="Arial"/>
            </a:endParaRPr>
          </a:p>
          <a:p>
            <a:pPr marL="1616075" lvl="5" indent="-1000125">
              <a:spcBef>
                <a:spcPts val="0"/>
              </a:spcBef>
              <a:spcAft>
                <a:spcPts val="1600"/>
              </a:spcAft>
            </a:pPr>
            <a:r>
              <a:rPr lang="en-GB" sz="4000" dirty="0">
                <a:latin typeface="Arial"/>
                <a:cs typeface="Arial"/>
              </a:rPr>
              <a:t>medical-treatment injury frequency </a:t>
            </a:r>
            <a:r>
              <a:rPr lang="en-GB" sz="4000" dirty="0" smtClean="0">
                <a:latin typeface="Arial"/>
                <a:cs typeface="Arial"/>
              </a:rPr>
              <a:t>rate</a:t>
            </a:r>
            <a:endParaRPr lang="en-GB" sz="4000" dirty="0">
              <a:latin typeface="Arial"/>
              <a:cs typeface="Arial"/>
            </a:endParaRPr>
          </a:p>
          <a:p>
            <a:pPr indent="0">
              <a:buNone/>
            </a:pPr>
            <a:endParaRPr lang="en-US" dirty="0"/>
          </a:p>
          <a:p>
            <a:endParaRPr lang="en-US" dirty="0" smtClean="0"/>
          </a:p>
          <a:p>
            <a:pPr indent="0">
              <a:buNone/>
            </a:pP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5270631" y="7725928"/>
            <a:ext cx="16164619" cy="3887226"/>
            <a:chOff x="1640108" y="2449980"/>
            <a:chExt cx="6381225" cy="2259762"/>
          </a:xfrm>
        </p:grpSpPr>
        <p:sp>
          <p:nvSpPr>
            <p:cNvPr id="8" name="Freeform 7"/>
            <p:cNvSpPr/>
            <p:nvPr/>
          </p:nvSpPr>
          <p:spPr>
            <a:xfrm>
              <a:off x="1769445" y="3261177"/>
              <a:ext cx="2276318" cy="750150"/>
            </a:xfrm>
            <a:custGeom>
              <a:avLst/>
              <a:gdLst>
                <a:gd name="connsiteX0" fmla="*/ 0 w 2276318"/>
                <a:gd name="connsiteY0" fmla="*/ 0 h 750150"/>
                <a:gd name="connsiteX1" fmla="*/ 2276318 w 2276318"/>
                <a:gd name="connsiteY1" fmla="*/ 0 h 750150"/>
                <a:gd name="connsiteX2" fmla="*/ 2276318 w 2276318"/>
                <a:gd name="connsiteY2" fmla="*/ 750150 h 750150"/>
                <a:gd name="connsiteX3" fmla="*/ 0 w 2276318"/>
                <a:gd name="connsiteY3" fmla="*/ 750150 h 750150"/>
                <a:gd name="connsiteX4" fmla="*/ 0 w 2276318"/>
                <a:gd name="connsiteY4" fmla="*/ 0 h 75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6318" h="750150">
                  <a:moveTo>
                    <a:pt x="0" y="0"/>
                  </a:moveTo>
                  <a:lnTo>
                    <a:pt x="2276318" y="0"/>
                  </a:lnTo>
                  <a:lnTo>
                    <a:pt x="2276318" y="750150"/>
                  </a:lnTo>
                  <a:lnTo>
                    <a:pt x="0" y="7501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284494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400" dirty="0"/>
                <a:t>OHS leading indicators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766858" y="3033028"/>
              <a:ext cx="181070" cy="1810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1893608" y="2779529"/>
              <a:ext cx="181070" cy="1810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2197806" y="2830228"/>
              <a:ext cx="284539" cy="28453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2451306" y="2551379"/>
              <a:ext cx="181070" cy="1810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2780854" y="2449980"/>
              <a:ext cx="181070" cy="1810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186453" y="2627429"/>
              <a:ext cx="181070" cy="1810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439952" y="2754179"/>
              <a:ext cx="284539" cy="28453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794851" y="3033028"/>
              <a:ext cx="181070" cy="1810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946950" y="3311877"/>
              <a:ext cx="181070" cy="1810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2628755" y="2779529"/>
              <a:ext cx="465610" cy="46561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1640108" y="3742825"/>
              <a:ext cx="181070" cy="1810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1792208" y="3970974"/>
              <a:ext cx="284539" cy="28453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2172457" y="4173774"/>
              <a:ext cx="413876" cy="41387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2704805" y="4503322"/>
              <a:ext cx="181070" cy="1810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2806204" y="4173774"/>
              <a:ext cx="284539" cy="28453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3059703" y="4528672"/>
              <a:ext cx="181070" cy="1810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3287853" y="4123074"/>
              <a:ext cx="413876" cy="41387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3845550" y="4021674"/>
              <a:ext cx="284539" cy="28453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hevron 26"/>
            <p:cNvSpPr/>
            <p:nvPr/>
          </p:nvSpPr>
          <p:spPr>
            <a:xfrm>
              <a:off x="4130090" y="2829807"/>
              <a:ext cx="835652" cy="1595352"/>
            </a:xfrm>
            <a:prstGeom prst="chevron">
              <a:avLst>
                <a:gd name="adj" fmla="val 62310"/>
              </a:avLst>
            </a:prstGeom>
            <a:solidFill>
              <a:srgbClr val="296D9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hevron 27"/>
            <p:cNvSpPr/>
            <p:nvPr/>
          </p:nvSpPr>
          <p:spPr>
            <a:xfrm>
              <a:off x="4803193" y="2820857"/>
              <a:ext cx="835652" cy="1595352"/>
            </a:xfrm>
            <a:prstGeom prst="chevron">
              <a:avLst>
                <a:gd name="adj" fmla="val 62310"/>
              </a:avLst>
            </a:prstGeom>
            <a:solidFill>
              <a:srgbClr val="7AAFAB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5740621" y="2697964"/>
              <a:ext cx="2280712" cy="1937195"/>
            </a:xfrm>
            <a:custGeom>
              <a:avLst/>
              <a:gdLst>
                <a:gd name="connsiteX0" fmla="*/ 0 w 1937195"/>
                <a:gd name="connsiteY0" fmla="*/ 968598 h 1937195"/>
                <a:gd name="connsiteX1" fmla="*/ 968598 w 1937195"/>
                <a:gd name="connsiteY1" fmla="*/ 0 h 1937195"/>
                <a:gd name="connsiteX2" fmla="*/ 1937196 w 1937195"/>
                <a:gd name="connsiteY2" fmla="*/ 968598 h 1937195"/>
                <a:gd name="connsiteX3" fmla="*/ 968598 w 1937195"/>
                <a:gd name="connsiteY3" fmla="*/ 1937196 h 1937195"/>
                <a:gd name="connsiteX4" fmla="*/ 0 w 1937195"/>
                <a:gd name="connsiteY4" fmla="*/ 968598 h 193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7195" h="1937195">
                  <a:moveTo>
                    <a:pt x="0" y="968598"/>
                  </a:moveTo>
                  <a:cubicBezTo>
                    <a:pt x="0" y="433656"/>
                    <a:pt x="433656" y="0"/>
                    <a:pt x="968598" y="0"/>
                  </a:cubicBezTo>
                  <a:cubicBezTo>
                    <a:pt x="1503540" y="0"/>
                    <a:pt x="1937196" y="433656"/>
                    <a:pt x="1937196" y="968598"/>
                  </a:cubicBezTo>
                  <a:cubicBezTo>
                    <a:pt x="1937196" y="1503540"/>
                    <a:pt x="1503540" y="1937196"/>
                    <a:pt x="968598" y="1937196"/>
                  </a:cubicBezTo>
                  <a:cubicBezTo>
                    <a:pt x="433656" y="1937196"/>
                    <a:pt x="0" y="1503540"/>
                    <a:pt x="0" y="968598"/>
                  </a:cubicBezTo>
                  <a:close/>
                </a:path>
              </a:pathLst>
            </a:custGeom>
            <a:solidFill>
              <a:srgbClr val="54904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3696" tIns="283696" rIns="283696" bIns="283696" numCol="1" spcCol="1270" anchor="ctr" anchorCtr="0">
              <a:noAutofit/>
            </a:bodyPr>
            <a:lstStyle/>
            <a:p>
              <a:pPr algn="ctr" defTabSz="284494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300" dirty="0"/>
                <a:t>OHS Performance (lagging indicators)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867398" y="7018042"/>
            <a:ext cx="185678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4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4000" b="1" dirty="0">
                <a:solidFill>
                  <a:srgbClr val="008000"/>
                </a:solidFill>
                <a:latin typeface="Arial"/>
                <a:cs typeface="Arial"/>
              </a:rPr>
              <a:t>Attention to leading indicators is linked to prevention of injuries and illness</a:t>
            </a:r>
          </a:p>
        </p:txBody>
      </p:sp>
    </p:spTree>
    <p:extLst>
      <p:ext uri="{BB962C8B-B14F-4D97-AF65-F5344CB8AC3E}">
        <p14:creationId xmlns:p14="http://schemas.microsoft.com/office/powerpoint/2010/main" val="4285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0000"/>
                </a:solidFill>
              </a:rPr>
              <a:t>Does OHS Leadership </a:t>
            </a:r>
            <a:r>
              <a:rPr lang="en-AU" dirty="0" smtClean="0">
                <a:solidFill>
                  <a:srgbClr val="000000"/>
                </a:solidFill>
              </a:rPr>
              <a:t>Make </a:t>
            </a:r>
            <a:r>
              <a:rPr lang="en-AU" dirty="0">
                <a:solidFill>
                  <a:srgbClr val="000000"/>
                </a:solidFill>
              </a:rPr>
              <a:t>a Difference?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359" y="3200401"/>
            <a:ext cx="19140973" cy="9051926"/>
          </a:xfrm>
        </p:spPr>
        <p:txBody>
          <a:bodyPr/>
          <a:lstStyle/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We asked managers and supervisors to report their OHS </a:t>
            </a:r>
            <a:r>
              <a:rPr lang="en-US" b="1" dirty="0"/>
              <a:t>Leadership </a:t>
            </a:r>
            <a:endParaRPr lang="en-US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Manager’s </a:t>
            </a:r>
            <a:r>
              <a:rPr lang="en-US" dirty="0"/>
              <a:t>perceptions of own capacity </a:t>
            </a:r>
          </a:p>
          <a:p>
            <a:pPr marL="952546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OHS leadership, e.g., </a:t>
            </a:r>
            <a:r>
              <a:rPr lang="en-US" dirty="0" err="1"/>
              <a:t>prioritisation</a:t>
            </a:r>
            <a:r>
              <a:rPr lang="en-US" dirty="0"/>
              <a:t> of safety.</a:t>
            </a: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OHS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leadership is </a:t>
            </a:r>
            <a:r>
              <a:rPr lang="en-US" b="1" dirty="0"/>
              <a:t>negatively associated </a:t>
            </a:r>
            <a:r>
              <a:rPr lang="en-US" dirty="0"/>
              <a:t>with </a:t>
            </a:r>
            <a:r>
              <a:rPr lang="en-US" b="1" dirty="0"/>
              <a:t>reported incidents </a:t>
            </a:r>
            <a:r>
              <a:rPr lang="en-US" dirty="0"/>
              <a:t>and </a:t>
            </a:r>
            <a:r>
              <a:rPr lang="en-US" b="1" dirty="0"/>
              <a:t>lost time injury frequency rate </a:t>
            </a:r>
            <a:r>
              <a:rPr lang="en-US" dirty="0"/>
              <a:t>at the workplace level.</a:t>
            </a: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indent="0">
              <a:spcAft>
                <a:spcPts val="0"/>
              </a:spcAft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Active transactional </a:t>
            </a:r>
            <a:r>
              <a:rPr lang="en-US" dirty="0"/>
              <a:t>leadership has stronger relationships with OHS outcomes than does</a:t>
            </a:r>
            <a:r>
              <a:rPr lang="en-US" dirty="0">
                <a:solidFill>
                  <a:srgbClr val="215968"/>
                </a:solidFill>
              </a:rPr>
              <a:t> transformational </a:t>
            </a:r>
            <a:r>
              <a:rPr lang="en-US" dirty="0"/>
              <a:t>leadership.</a:t>
            </a:r>
          </a:p>
          <a:p>
            <a:pPr indent="0">
              <a:spcAft>
                <a:spcPts val="0"/>
              </a:spcAft>
              <a:buNone/>
            </a:pPr>
            <a:r>
              <a:rPr lang="en-US" i="1" dirty="0"/>
              <a:t>…but both are important!</a:t>
            </a:r>
          </a:p>
          <a:p>
            <a:pPr indent="0">
              <a:buNone/>
            </a:pPr>
            <a:endParaRPr lang="en-US" dirty="0"/>
          </a:p>
          <a:p>
            <a:endParaRPr lang="en-US" dirty="0" smtClean="0"/>
          </a:p>
          <a:p>
            <a:pPr indent="0"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188" y="218123"/>
            <a:ext cx="4491716" cy="449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8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else can you do to keep your workplace safe and healthy?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46946" y="3113587"/>
            <a:ext cx="10754595" cy="8432677"/>
          </a:xfrm>
          <a:prstGeom prst="roundRect">
            <a:avLst/>
          </a:prstGeom>
          <a:ln>
            <a:solidFill>
              <a:srgbClr val="58B85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217728" tIns="108864" rIns="217728" bIns="108864" rtlCol="0" anchor="t"/>
          <a:lstStyle/>
          <a:p>
            <a:r>
              <a:rPr lang="en-US" sz="5700" b="1" dirty="0">
                <a:solidFill>
                  <a:srgbClr val="008000"/>
                </a:solidFill>
              </a:rPr>
              <a:t>What leads to the ‘best’ OHS performance? </a:t>
            </a:r>
          </a:p>
          <a:p>
            <a:endParaRPr lang="en-US" sz="5700" b="1" dirty="0">
              <a:solidFill>
                <a:srgbClr val="008000"/>
              </a:solidFill>
            </a:endParaRPr>
          </a:p>
          <a:p>
            <a:pPr marL="653941" indent="-653941">
              <a:buFont typeface="Arial"/>
              <a:buChar char="•"/>
              <a:tabLst>
                <a:tab pos="653941" algn="l"/>
              </a:tabLst>
            </a:pPr>
            <a:r>
              <a:rPr lang="en-US" sz="5700" dirty="0">
                <a:solidFill>
                  <a:srgbClr val="008000"/>
                </a:solidFill>
              </a:rPr>
              <a:t>High level of attention to </a:t>
            </a:r>
            <a:r>
              <a:rPr lang="en-US" sz="5700" b="1" dirty="0">
                <a:solidFill>
                  <a:srgbClr val="008000"/>
                </a:solidFill>
              </a:rPr>
              <a:t>leading indicators </a:t>
            </a:r>
            <a:r>
              <a:rPr lang="en-US" sz="5700" dirty="0">
                <a:solidFill>
                  <a:srgbClr val="008000"/>
                </a:solidFill>
              </a:rPr>
              <a:t>AND employees’ </a:t>
            </a:r>
          </a:p>
          <a:p>
            <a:pPr>
              <a:tabLst>
                <a:tab pos="653941" algn="l"/>
              </a:tabLst>
            </a:pPr>
            <a:r>
              <a:rPr lang="en-US" sz="5700" b="1" dirty="0">
                <a:solidFill>
                  <a:srgbClr val="008000"/>
                </a:solidFill>
              </a:rPr>
              <a:t>	safety compliance</a:t>
            </a:r>
            <a:endParaRPr lang="en-US" sz="5700" b="1" i="1" dirty="0">
              <a:solidFill>
                <a:srgbClr val="008000"/>
              </a:solidFill>
            </a:endParaRPr>
          </a:p>
          <a:p>
            <a:pPr>
              <a:tabLst>
                <a:tab pos="653941" algn="l"/>
              </a:tabLst>
            </a:pPr>
            <a:r>
              <a:rPr lang="en-US" sz="5700" b="1" i="1" dirty="0">
                <a:solidFill>
                  <a:srgbClr val="008000"/>
                </a:solidFill>
              </a:rPr>
              <a:t>	</a:t>
            </a:r>
            <a:r>
              <a:rPr lang="en-US" sz="5700" dirty="0">
                <a:solidFill>
                  <a:srgbClr val="008000"/>
                </a:solidFill>
              </a:rPr>
              <a:t>behaviour.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769726" y="3113587"/>
            <a:ext cx="10754595" cy="8432677"/>
          </a:xfrm>
          <a:prstGeom prst="roundRect">
            <a:avLst/>
          </a:prstGeom>
          <a:ln>
            <a:solidFill>
              <a:srgbClr val="A1192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217728" tIns="108864" rIns="217728" bIns="108864" rtlCol="0" anchor="t"/>
          <a:lstStyle/>
          <a:p>
            <a:r>
              <a:rPr lang="en-US" sz="5700" b="1" dirty="0">
                <a:solidFill>
                  <a:srgbClr val="D40202"/>
                </a:solidFill>
              </a:rPr>
              <a:t>What leads to the ‘worst’ OHS performance? </a:t>
            </a:r>
          </a:p>
          <a:p>
            <a:endParaRPr lang="en-US" sz="5700" b="1" dirty="0">
              <a:solidFill>
                <a:srgbClr val="D40202"/>
              </a:solidFill>
            </a:endParaRPr>
          </a:p>
          <a:p>
            <a:pPr marL="653941" indent="-653941">
              <a:buFont typeface="Arial"/>
              <a:buChar char="•"/>
            </a:pPr>
            <a:r>
              <a:rPr lang="en-US" sz="5700" dirty="0">
                <a:solidFill>
                  <a:srgbClr val="D40202"/>
                </a:solidFill>
              </a:rPr>
              <a:t>Low level of attention to </a:t>
            </a:r>
            <a:r>
              <a:rPr lang="en-US" sz="5700" b="1" dirty="0">
                <a:solidFill>
                  <a:srgbClr val="D40202"/>
                </a:solidFill>
              </a:rPr>
              <a:t>leading indicators </a:t>
            </a:r>
            <a:r>
              <a:rPr lang="en-US" sz="5700" dirty="0">
                <a:solidFill>
                  <a:srgbClr val="D40202"/>
                </a:solidFill>
              </a:rPr>
              <a:t>AND </a:t>
            </a:r>
          </a:p>
          <a:p>
            <a:pPr defTabSz="653941"/>
            <a:r>
              <a:rPr lang="en-US" sz="5700" b="1" dirty="0">
                <a:solidFill>
                  <a:srgbClr val="D40202"/>
                </a:solidFill>
              </a:rPr>
              <a:t>	high work overload</a:t>
            </a:r>
            <a:r>
              <a:rPr lang="en-US" sz="5700" dirty="0">
                <a:solidFill>
                  <a:srgbClr val="D40202"/>
                </a:solidFill>
              </a:rPr>
              <a:t>.</a:t>
            </a:r>
          </a:p>
          <a:p>
            <a:endParaRPr lang="en-US" sz="5700" b="1" dirty="0"/>
          </a:p>
        </p:txBody>
      </p:sp>
    </p:spTree>
    <p:extLst>
      <p:ext uri="{BB962C8B-B14F-4D97-AF65-F5344CB8AC3E}">
        <p14:creationId xmlns:p14="http://schemas.microsoft.com/office/powerpoint/2010/main" val="16253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221241"/>
            <a:ext cx="21948458" cy="2286000"/>
          </a:xfrm>
        </p:spPr>
        <p:txBody>
          <a:bodyPr/>
          <a:lstStyle/>
          <a:p>
            <a:r>
              <a:rPr lang="en-US" dirty="0" smtClean="0"/>
              <a:t>We conducted on-line surveys with members in two unions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1200" lvl="1" indent="-609600"/>
            <a:r>
              <a:rPr lang="en-US" dirty="0" smtClean="0"/>
              <a:t>Australian </a:t>
            </a:r>
            <a:r>
              <a:rPr lang="en-US" dirty="0"/>
              <a:t>Nursing and Midwifery Federation (ANMF </a:t>
            </a:r>
            <a:r>
              <a:rPr lang="en-US" dirty="0" smtClean="0"/>
              <a:t>– VIC Branch)</a:t>
            </a:r>
            <a:r>
              <a:rPr lang="en-US" dirty="0" smtClean="0">
                <a:ea typeface="MS PGothic" charset="0"/>
              </a:rPr>
              <a:t> </a:t>
            </a:r>
          </a:p>
          <a:p>
            <a:pPr marL="1447800" lvl="3" indent="-635000"/>
            <a:r>
              <a:rPr lang="en-GB" dirty="0" smtClean="0"/>
              <a:t>4,891 </a:t>
            </a:r>
            <a:r>
              <a:rPr lang="en-GB" dirty="0"/>
              <a:t>ANMF </a:t>
            </a:r>
            <a:r>
              <a:rPr lang="en-GB" dirty="0" smtClean="0"/>
              <a:t>members (7</a:t>
            </a:r>
            <a:r>
              <a:rPr lang="en-GB" dirty="0"/>
              <a:t>% response </a:t>
            </a:r>
            <a:r>
              <a:rPr lang="en-GB" dirty="0" smtClean="0"/>
              <a:t>rate)</a:t>
            </a:r>
          </a:p>
          <a:p>
            <a:pPr marL="1447800" lvl="3" indent="-635000"/>
            <a:r>
              <a:rPr lang="en-GB" dirty="0" smtClean="0"/>
              <a:t>67% registered nurses</a:t>
            </a:r>
          </a:p>
          <a:p>
            <a:pPr marL="1447800" lvl="3" indent="-635000"/>
            <a:r>
              <a:rPr lang="en-GB" dirty="0" smtClean="0"/>
              <a:t>93% women</a:t>
            </a:r>
          </a:p>
          <a:p>
            <a:pPr marL="1447800" lvl="3" indent="-635000"/>
            <a:endParaRPr lang="en-GB" dirty="0"/>
          </a:p>
          <a:p>
            <a:pPr marL="633413" lvl="1" indent="-531813">
              <a:buFont typeface="Arial"/>
              <a:buChar char="•"/>
            </a:pPr>
            <a:r>
              <a:rPr lang="en-GB" dirty="0" smtClean="0"/>
              <a:t>Australian Education Union (AEU - Vic Branch) </a:t>
            </a:r>
            <a:endParaRPr lang="en-GB" sz="2400" dirty="0" smtClean="0">
              <a:latin typeface="Arial" charset="0"/>
              <a:cs typeface="Arial" charset="0"/>
            </a:endParaRPr>
          </a:p>
          <a:p>
            <a:pPr marL="1447800" lvl="2" indent="-635000">
              <a:buFont typeface="Arial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4,750 </a:t>
            </a:r>
            <a:r>
              <a:rPr lang="en-GB" dirty="0">
                <a:latin typeface="Arial" charset="0"/>
                <a:cs typeface="Arial" charset="0"/>
              </a:rPr>
              <a:t>AEU </a:t>
            </a:r>
            <a:r>
              <a:rPr lang="en-GB" dirty="0" smtClean="0">
                <a:latin typeface="Arial" charset="0"/>
                <a:cs typeface="Arial" charset="0"/>
              </a:rPr>
              <a:t>members (</a:t>
            </a:r>
            <a:r>
              <a:rPr lang="en-GB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10</a:t>
            </a:r>
            <a:r>
              <a:rPr lang="en-GB" dirty="0">
                <a:latin typeface="Arial" charset="0"/>
                <a:cs typeface="Arial" charset="0"/>
              </a:rPr>
              <a:t>% response </a:t>
            </a:r>
            <a:r>
              <a:rPr lang="en-GB" dirty="0" smtClean="0">
                <a:latin typeface="Arial" charset="0"/>
                <a:cs typeface="Arial" charset="0"/>
              </a:rPr>
              <a:t>rate)</a:t>
            </a:r>
          </a:p>
          <a:p>
            <a:pPr marL="1447800" lvl="2" indent="-635000">
              <a:buFont typeface="Arial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75% worked in a primary or secondary school</a:t>
            </a:r>
          </a:p>
          <a:p>
            <a:pPr marL="1447800" lvl="2" indent="-635000">
              <a:buFont typeface="Arial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77% women</a:t>
            </a:r>
            <a:endParaRPr lang="en-GB" dirty="0">
              <a:latin typeface="Arial" charset="0"/>
              <a:cs typeface="Arial" charset="0"/>
            </a:endParaRPr>
          </a:p>
          <a:p>
            <a:pPr marL="812800" lvl="1" indent="-711200"/>
            <a:endParaRPr lang="en-GB" dirty="0" smtClean="0"/>
          </a:p>
          <a:p>
            <a:pPr marL="1447800" lvl="4" indent="-635000"/>
            <a:endParaRPr lang="en-GB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8196">
            <a:off x="18237168" y="2801784"/>
            <a:ext cx="5082545" cy="3321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6997">
            <a:off x="16980868" y="7689851"/>
            <a:ext cx="5943600" cy="316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79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1635124"/>
          </a:xfrm>
        </p:spPr>
        <p:txBody>
          <a:bodyPr/>
          <a:lstStyle/>
          <a:p>
            <a:r>
              <a:rPr lang="en-US" sz="4800" dirty="0"/>
              <a:t>Comparison of </a:t>
            </a:r>
            <a:r>
              <a:rPr lang="en-US" sz="4800" dirty="0" smtClean="0"/>
              <a:t>A-OPM </a:t>
            </a:r>
            <a:r>
              <a:rPr lang="en-US" sz="4800" dirty="0"/>
              <a:t>scores in two </a:t>
            </a:r>
            <a:r>
              <a:rPr lang="en-US" sz="4800" dirty="0" smtClean="0"/>
              <a:t>union surveys*: ANMF </a:t>
            </a:r>
            <a:r>
              <a:rPr lang="en-US" sz="4800" dirty="0"/>
              <a:t>(Vic</a:t>
            </a:r>
            <a:r>
              <a:rPr lang="en-US" sz="4800" dirty="0" smtClean="0"/>
              <a:t>) </a:t>
            </a:r>
            <a:r>
              <a:rPr lang="en-US" sz="4800" dirty="0"/>
              <a:t>and AEU (Vic)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753110"/>
              </p:ext>
            </p:extLst>
          </p:nvPr>
        </p:nvGraphicFramePr>
        <p:xfrm>
          <a:off x="0" y="5832128"/>
          <a:ext cx="15738735" cy="5563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Document" r:id="rId5" imgW="5765800" imgH="2667000" progId="Word.Document.12">
                  <p:embed/>
                </p:oleObj>
              </mc:Choice>
              <mc:Fallback>
                <p:oleObj name="Document" r:id="rId5" imgW="5765800" imgH="2667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5832128"/>
                        <a:ext cx="15738735" cy="5563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 bwMode="auto">
          <a:xfrm>
            <a:off x="8293870" y="5186099"/>
            <a:ext cx="0" cy="517710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7" name="Group 16"/>
          <p:cNvGrpSpPr/>
          <p:nvPr/>
        </p:nvGrpSpPr>
        <p:grpSpPr>
          <a:xfrm>
            <a:off x="2110546" y="2798347"/>
            <a:ext cx="9218224" cy="2653690"/>
            <a:chOff x="-912054" y="2620134"/>
            <a:chExt cx="9218224" cy="2653690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235068" y="2620134"/>
              <a:ext cx="6953132" cy="2444324"/>
            </a:xfrm>
            <a:prstGeom prst="roundRect">
              <a:avLst>
                <a:gd name="adj" fmla="val 50000"/>
              </a:avLst>
            </a:prstGeom>
            <a:solidFill>
              <a:srgbClr val="8F0506"/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217728" tIns="108864" rIns="217728" bIns="10886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2177278" fontAlgn="base">
                <a:spcBef>
                  <a:spcPct val="50000"/>
                </a:spcBef>
                <a:spcAft>
                  <a:spcPct val="0"/>
                </a:spcAft>
              </a:pPr>
              <a:endParaRPr lang="en-US" sz="3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912054" y="2899534"/>
              <a:ext cx="9218224" cy="2374290"/>
            </a:xfrm>
            <a:prstGeom prst="rect">
              <a:avLst/>
            </a:prstGeom>
            <a:noFill/>
          </p:spPr>
          <p:txBody>
            <a:bodyPr wrap="square" lIns="217728" tIns="108864" rIns="217728" bIns="108864" rtlCol="0">
              <a:spAutoFit/>
            </a:bodyPr>
            <a:lstStyle/>
            <a:p>
              <a:pPr marL="0" lvl="1" algn="ctr"/>
              <a:r>
                <a:rPr lang="en-US" sz="3800" dirty="0">
                  <a:solidFill>
                    <a:srgbClr val="FFFFFF"/>
                  </a:solidFill>
                </a:rPr>
                <a:t>Average OPM = 27.4 (SD = 6.7) </a:t>
              </a:r>
            </a:p>
            <a:p>
              <a:pPr marL="0" lvl="1" algn="ctr"/>
              <a:r>
                <a:rPr lang="en-US" sz="3800" dirty="0" smtClean="0">
                  <a:solidFill>
                    <a:srgbClr val="FFFFFF"/>
                  </a:solidFill>
                </a:rPr>
                <a:t>for ANMF </a:t>
              </a:r>
              <a:r>
                <a:rPr lang="en-US" sz="3800" dirty="0">
                  <a:solidFill>
                    <a:srgbClr val="FFFFFF"/>
                  </a:solidFill>
                </a:rPr>
                <a:t>(Vic) respondents</a:t>
              </a:r>
            </a:p>
            <a:p>
              <a:pPr marL="0" lvl="1" algn="ctr"/>
              <a:r>
                <a:rPr lang="en-US" sz="3800" dirty="0">
                  <a:solidFill>
                    <a:srgbClr val="FFFFFF"/>
                  </a:solidFill>
                </a:rPr>
                <a:t>(n = 4891</a:t>
              </a:r>
              <a:r>
                <a:rPr lang="en-US" sz="3800" dirty="0" smtClean="0">
                  <a:solidFill>
                    <a:srgbClr val="FFFFFF"/>
                  </a:solidFill>
                </a:rPr>
                <a:t>)</a:t>
              </a:r>
              <a:endParaRPr lang="en-US" sz="3800" dirty="0">
                <a:solidFill>
                  <a:srgbClr val="FFFFFF"/>
                </a:solidFill>
              </a:endParaRPr>
            </a:p>
            <a:p>
              <a:endParaRPr lang="en-US" sz="2600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730732891"/>
              </p:ext>
            </p:extLst>
          </p:nvPr>
        </p:nvGraphicFramePr>
        <p:xfrm>
          <a:off x="13649919" y="5832128"/>
          <a:ext cx="10178456" cy="534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15370175" y="2796267"/>
            <a:ext cx="7597503" cy="2374290"/>
            <a:chOff x="14306097" y="2512368"/>
            <a:chExt cx="9217365" cy="2389832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14306097" y="2514462"/>
              <a:ext cx="9217365" cy="238773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217728" tIns="108864" rIns="217728" bIns="10886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2177278" fontAlgn="base">
                <a:spcBef>
                  <a:spcPct val="50000"/>
                </a:spcBef>
                <a:spcAft>
                  <a:spcPct val="0"/>
                </a:spcAft>
              </a:pPr>
              <a:endParaRPr lang="en-US" sz="3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690190" y="2512368"/>
              <a:ext cx="8642085" cy="2374290"/>
            </a:xfrm>
            <a:prstGeom prst="rect">
              <a:avLst/>
            </a:prstGeom>
            <a:noFill/>
          </p:spPr>
          <p:txBody>
            <a:bodyPr wrap="square" lIns="217728" tIns="108864" rIns="217728" bIns="108864" rtlCol="0">
              <a:spAutoFit/>
            </a:bodyPr>
            <a:lstStyle/>
            <a:p>
              <a:pPr marL="0" lvl="1" algn="ctr"/>
              <a:r>
                <a:rPr lang="en-US" sz="3800" dirty="0">
                  <a:solidFill>
                    <a:srgbClr val="FFFFFF"/>
                  </a:solidFill>
                </a:rPr>
                <a:t>Average </a:t>
              </a:r>
              <a:r>
                <a:rPr lang="en-US" sz="3800" dirty="0" smtClean="0">
                  <a:solidFill>
                    <a:srgbClr val="FFFFFF"/>
                  </a:solidFill>
                </a:rPr>
                <a:t>A-OPM </a:t>
              </a:r>
              <a:r>
                <a:rPr lang="en-US" sz="3800" dirty="0">
                  <a:solidFill>
                    <a:srgbClr val="FFFFFF"/>
                  </a:solidFill>
                </a:rPr>
                <a:t>= 27.2 (SD =6.7) </a:t>
              </a:r>
              <a:r>
                <a:rPr lang="en-US" sz="3800" dirty="0" smtClean="0">
                  <a:solidFill>
                    <a:srgbClr val="FFFFFF"/>
                  </a:solidFill>
                </a:rPr>
                <a:t>for AEU </a:t>
              </a:r>
              <a:r>
                <a:rPr lang="en-US" sz="3800" dirty="0">
                  <a:solidFill>
                    <a:srgbClr val="FFFFFF"/>
                  </a:solidFill>
                </a:rPr>
                <a:t>(Vic) respondents</a:t>
              </a:r>
            </a:p>
            <a:p>
              <a:pPr marL="0" lvl="1" algn="ctr"/>
              <a:r>
                <a:rPr lang="en-US" sz="3800" dirty="0">
                  <a:solidFill>
                    <a:srgbClr val="FFFFFF"/>
                  </a:solidFill>
                </a:rPr>
                <a:t>(n = 4750)</a:t>
              </a:r>
            </a:p>
            <a:p>
              <a:pPr algn="ctr"/>
              <a:endParaRPr lang="en-US" sz="260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>
            <a:off x="21715865" y="5112048"/>
            <a:ext cx="0" cy="489654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658630" y="11508268"/>
            <a:ext cx="21509187" cy="1543293"/>
          </a:xfrm>
          <a:prstGeom prst="rect">
            <a:avLst/>
          </a:prstGeom>
          <a:noFill/>
        </p:spPr>
        <p:txBody>
          <a:bodyPr wrap="square" lIns="217728" tIns="108864" rIns="217728" bIns="108864" rtlCol="0">
            <a:spAutoFit/>
          </a:bodyPr>
          <a:lstStyle/>
          <a:p>
            <a:r>
              <a:rPr lang="en-AU" dirty="0"/>
              <a:t>Respondents who rated their </a:t>
            </a:r>
            <a:r>
              <a:rPr lang="en-AU" b="1" dirty="0"/>
              <a:t>workplaces higher on the A-OPM (leading indicators) </a:t>
            </a:r>
            <a:r>
              <a:rPr lang="en-AU" dirty="0"/>
              <a:t>were involved in </a:t>
            </a:r>
            <a:r>
              <a:rPr lang="en-AU" b="1" dirty="0"/>
              <a:t>fewer self-reported OHS incidents </a:t>
            </a:r>
            <a:r>
              <a:rPr lang="en-AU" dirty="0"/>
              <a:t>overall.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900" y="1058381"/>
            <a:ext cx="18052357" cy="1224459"/>
          </a:xfrm>
        </p:spPr>
        <p:txBody>
          <a:bodyPr/>
          <a:lstStyle/>
          <a:p>
            <a:pPr marL="711200" indent="-711200"/>
            <a:r>
              <a:rPr lang="en-US" sz="6000" dirty="0" smtClean="0">
                <a:latin typeface="Arial"/>
              </a:rPr>
              <a:t>ANMF survey: </a:t>
            </a:r>
            <a:r>
              <a:rPr lang="en-AU" sz="6000" dirty="0">
                <a:latin typeface="Arial" charset="0"/>
              </a:rPr>
              <a:t>OHS leading indicators are linked to other positive workplace factors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54900" y="2887400"/>
            <a:ext cx="10562548" cy="4032448"/>
          </a:xfrm>
        </p:spPr>
        <p:txBody>
          <a:bodyPr/>
          <a:lstStyle/>
          <a:p>
            <a:pPr indent="0">
              <a:lnSpc>
                <a:spcPct val="120000"/>
              </a:lnSpc>
              <a:buNone/>
            </a:pPr>
            <a:r>
              <a:rPr lang="en-US" sz="4000" dirty="0" smtClean="0"/>
              <a:t>Respondents </a:t>
            </a:r>
            <a:r>
              <a:rPr lang="en-US" sz="4000" dirty="0"/>
              <a:t>with higher </a:t>
            </a:r>
            <a:r>
              <a:rPr lang="en-US" sz="4000" b="1" dirty="0"/>
              <a:t>burnout</a:t>
            </a:r>
            <a:r>
              <a:rPr lang="en-US" sz="4000" dirty="0"/>
              <a:t>, </a:t>
            </a:r>
            <a:r>
              <a:rPr lang="en-US" sz="4000" b="1" dirty="0"/>
              <a:t>emotional labour, work overload</a:t>
            </a:r>
            <a:r>
              <a:rPr lang="en-US" sz="4000" dirty="0"/>
              <a:t>, and </a:t>
            </a:r>
            <a:r>
              <a:rPr lang="en-US" sz="4000" b="1" dirty="0"/>
              <a:t>physical demands</a:t>
            </a:r>
            <a:r>
              <a:rPr lang="en-US" sz="4000" dirty="0"/>
              <a:t>, were </a:t>
            </a:r>
            <a:r>
              <a:rPr lang="en-US" sz="4000" b="1" u="sng" dirty="0"/>
              <a:t>more likely</a:t>
            </a:r>
            <a:r>
              <a:rPr lang="en-US" sz="4000" b="1" dirty="0"/>
              <a:t> </a:t>
            </a:r>
            <a:r>
              <a:rPr lang="en-US" sz="4000" dirty="0"/>
              <a:t>to have OHS incidents.</a:t>
            </a:r>
          </a:p>
          <a:p>
            <a:pPr>
              <a:lnSpc>
                <a:spcPct val="120000"/>
              </a:lnSpc>
            </a:pP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2854" y="7626087"/>
            <a:ext cx="10754595" cy="3180370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>
              <a:lnSpc>
                <a:spcPct val="120000"/>
              </a:lnSpc>
              <a:spcAft>
                <a:spcPts val="1600"/>
              </a:spcAft>
            </a:pP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Respondents with greater workplace </a:t>
            </a:r>
            <a:r>
              <a:rPr lang="en-US" sz="4000" b="1" dirty="0">
                <a:solidFill>
                  <a:srgbClr val="000000"/>
                </a:solidFill>
                <a:latin typeface="Arial"/>
                <a:cs typeface="Arial"/>
              </a:rPr>
              <a:t>psychological safety 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(belief that people in this workplace are able to raise tough issues) were </a:t>
            </a:r>
            <a:r>
              <a:rPr lang="en-US" sz="4000" b="1" u="sng" dirty="0">
                <a:solidFill>
                  <a:srgbClr val="000000"/>
                </a:solidFill>
                <a:latin typeface="Arial"/>
                <a:cs typeface="Arial"/>
              </a:rPr>
              <a:t>less likely</a:t>
            </a:r>
            <a:r>
              <a:rPr lang="en-US" sz="40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to have OHS incidents.</a:t>
            </a:r>
          </a:p>
        </p:txBody>
      </p:sp>
      <p:pic>
        <p:nvPicPr>
          <p:cNvPr id="14" name="Picture 13" descr="Screen Shot 2015-06-12 at 7.17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3932">
            <a:off x="12548511" y="3233637"/>
            <a:ext cx="11071911" cy="4619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Screen Shot 2015-06-12 at 7.12.2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773" y="6538848"/>
            <a:ext cx="10370502" cy="5744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22756136" y="13084176"/>
            <a:ext cx="1248995" cy="631824"/>
          </a:xfrm>
        </p:spPr>
        <p:txBody>
          <a:bodyPr/>
          <a:lstStyle/>
          <a:p>
            <a:fld id="{EB72FBF5-2C9F-4A60-88A9-90AC2FD4BE04}" type="slidenum">
              <a:rPr lang="en-AU" sz="2900">
                <a:latin typeface="+mj-lt"/>
              </a:rPr>
              <a:pPr/>
              <a:t>19</a:t>
            </a:fld>
            <a:endParaRPr lang="en-AU" sz="2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44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0201" y="5902706"/>
            <a:ext cx="20729099" cy="3505200"/>
          </a:xfrm>
        </p:spPr>
        <p:txBody>
          <a:bodyPr/>
          <a:lstStyle/>
          <a:p>
            <a:r>
              <a:rPr lang="en-US" dirty="0" smtClean="0"/>
              <a:t>Professor Helen De Cieri</a:t>
            </a:r>
          </a:p>
          <a:p>
            <a:r>
              <a:rPr lang="en-US" dirty="0" smtClean="0"/>
              <a:t>Monash Business School</a:t>
            </a:r>
          </a:p>
          <a:p>
            <a:r>
              <a:rPr lang="en-US" dirty="0" smtClean="0"/>
              <a:t>Monash University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0201" y="1506826"/>
            <a:ext cx="15490715" cy="3574592"/>
          </a:xfrm>
        </p:spPr>
        <p:txBody>
          <a:bodyPr/>
          <a:lstStyle/>
          <a:p>
            <a:r>
              <a:rPr lang="en-US" dirty="0"/>
              <a:t>Leading Indicators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Occupational </a:t>
            </a:r>
            <a:r>
              <a:rPr lang="en-US" dirty="0"/>
              <a:t>Health and </a:t>
            </a:r>
            <a:r>
              <a:rPr lang="en-US" dirty="0" smtClean="0"/>
              <a:t>Safety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957" y="1410990"/>
            <a:ext cx="4491716" cy="44917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12902" y="12300804"/>
            <a:ext cx="6528343" cy="907953"/>
          </a:xfrm>
          <a:prstGeom prst="rect">
            <a:avLst/>
          </a:prstGeom>
          <a:noFill/>
        </p:spPr>
        <p:txBody>
          <a:bodyPr wrap="none" lIns="243852" tIns="121926" rIns="243852" bIns="121926" rtlCol="0">
            <a:spAutoFit/>
          </a:bodyPr>
          <a:lstStyle/>
          <a:p>
            <a:r>
              <a:rPr lang="en-US" dirty="0" smtClean="0"/>
              <a:t>© Monash University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7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69290682"/>
              </p:ext>
            </p:extLst>
          </p:nvPr>
        </p:nvGraphicFramePr>
        <p:xfrm>
          <a:off x="1397529" y="775871"/>
          <a:ext cx="21363888" cy="10280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outcomes: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86777"/>
              </p:ext>
            </p:extLst>
          </p:nvPr>
        </p:nvGraphicFramePr>
        <p:xfrm>
          <a:off x="11760199" y="1819076"/>
          <a:ext cx="5410201" cy="578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788" y="218123"/>
            <a:ext cx="4491716" cy="4491716"/>
          </a:xfrm>
          <a:prstGeom prst="rect">
            <a:avLst/>
          </a:prstGeom>
        </p:spPr>
      </p:pic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845858"/>
              </p:ext>
            </p:extLst>
          </p:nvPr>
        </p:nvGraphicFramePr>
        <p:xfrm>
          <a:off x="987469" y="5892799"/>
          <a:ext cx="5845131" cy="5976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588274"/>
              </p:ext>
            </p:extLst>
          </p:nvPr>
        </p:nvGraphicFramePr>
        <p:xfrm>
          <a:off x="5864268" y="3403599"/>
          <a:ext cx="5616531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152067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the Australian OPM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Font typeface="Arial"/>
              <a:buChar char="•"/>
            </a:pPr>
            <a:r>
              <a:rPr lang="en-AU" dirty="0" smtClean="0"/>
              <a:t>Information about using </a:t>
            </a:r>
            <a:r>
              <a:rPr lang="en-AU" dirty="0"/>
              <a:t>this </a:t>
            </a:r>
            <a:r>
              <a:rPr lang="en-AU" dirty="0" smtClean="0"/>
              <a:t>tool: </a:t>
            </a:r>
            <a:r>
              <a:rPr lang="en-AU" dirty="0">
                <a:latin typeface="Arial" charset="0"/>
                <a:hlinkClick r:id="rId3"/>
              </a:rPr>
              <a:t>surveys@</a:t>
            </a:r>
            <a:r>
              <a:rPr lang="en-AU" dirty="0" smtClean="0">
                <a:latin typeface="Arial" charset="0"/>
                <a:hlinkClick r:id="rId3"/>
              </a:rPr>
              <a:t>monash.edu</a:t>
            </a:r>
            <a:r>
              <a:rPr lang="en-AU" dirty="0" smtClean="0">
                <a:latin typeface="Arial" charset="0"/>
              </a:rPr>
              <a:t>  or  </a:t>
            </a:r>
            <a:r>
              <a:rPr lang="en-AU" dirty="0">
                <a:latin typeface="Arial" charset="0"/>
                <a:hlinkClick r:id="rId4"/>
              </a:rPr>
              <a:t>www.ohsleadindicators.org</a:t>
            </a:r>
            <a:r>
              <a:rPr lang="en-AU" dirty="0">
                <a:latin typeface="Arial" charset="0"/>
              </a:rPr>
              <a:t> </a:t>
            </a:r>
            <a:endParaRPr lang="en-AU" dirty="0"/>
          </a:p>
          <a:p>
            <a:pPr marL="1693863" indent="-1154113"/>
            <a:r>
              <a:rPr lang="en-US" dirty="0">
                <a:latin typeface="Arial" charset="0"/>
                <a:cs typeface="Arial" charset="0"/>
              </a:rPr>
              <a:t>The </a:t>
            </a:r>
            <a:r>
              <a:rPr lang="en-US" dirty="0" smtClean="0">
                <a:latin typeface="Arial" charset="0"/>
                <a:cs typeface="Arial" charset="0"/>
              </a:rPr>
              <a:t>A-OPM could </a:t>
            </a:r>
            <a:r>
              <a:rPr lang="en-US" dirty="0">
                <a:latin typeface="Arial" charset="0"/>
                <a:cs typeface="Arial" charset="0"/>
              </a:rPr>
              <a:t>be most useful as part of a suite of tools and indicators that could be applied to give a full picture of workplace health and safety.</a:t>
            </a:r>
          </a:p>
          <a:p>
            <a:pPr marL="1693863" lvl="0" indent="-1154113"/>
            <a:endParaRPr lang="en-AU" dirty="0"/>
          </a:p>
          <a:p>
            <a:pPr marL="1693863" lvl="1" indent="-1154113"/>
            <a:r>
              <a:rPr lang="en-AU" dirty="0" smtClean="0"/>
              <a:t>Could we include it in </a:t>
            </a:r>
            <a:r>
              <a:rPr lang="en-AU" dirty="0"/>
              <a:t>a larger survey of the </a:t>
            </a:r>
            <a:r>
              <a:rPr lang="en-AU" dirty="0" smtClean="0"/>
              <a:t>workforce, e.g. regular employee survey?</a:t>
            </a:r>
            <a:endParaRPr lang="en-AU" dirty="0"/>
          </a:p>
          <a:p>
            <a:pPr marL="1693863" lvl="0" indent="-1154113"/>
            <a:r>
              <a:rPr lang="en-AU" dirty="0" smtClean="0"/>
              <a:t>Do </a:t>
            </a:r>
            <a:r>
              <a:rPr lang="en-AU" dirty="0"/>
              <a:t>we have the resources available to use and analyse the results of </a:t>
            </a:r>
            <a:r>
              <a:rPr lang="en-AU" dirty="0" smtClean="0"/>
              <a:t>a survey?</a:t>
            </a:r>
          </a:p>
          <a:p>
            <a:pPr marL="2770188" lvl="4" indent="-1154113"/>
            <a:r>
              <a:rPr lang="en-AU" dirty="0" smtClean="0"/>
              <a:t>Add up the item responses for a score out of 40</a:t>
            </a:r>
          </a:p>
          <a:p>
            <a:pPr marL="2770188" lvl="4" indent="-1154113"/>
            <a:r>
              <a:rPr lang="en-AU" dirty="0" smtClean="0"/>
              <a:t>Statistical analysis, e.g. average group scores, correlations with other measures</a:t>
            </a:r>
          </a:p>
          <a:p>
            <a:pPr marL="2770188" lvl="4" indent="-1154113"/>
            <a:r>
              <a:rPr lang="en-AU" dirty="0" smtClean="0"/>
              <a:t>Compare across groups</a:t>
            </a:r>
            <a:endParaRPr lang="en-AU" dirty="0"/>
          </a:p>
          <a:p>
            <a:pPr marL="1693863" lvl="0" indent="-1154113"/>
            <a:r>
              <a:rPr lang="en-AU" dirty="0" smtClean="0"/>
              <a:t>How </a:t>
            </a:r>
            <a:r>
              <a:rPr lang="en-AU" dirty="0"/>
              <a:t>can we encourage employees to respond to a </a:t>
            </a:r>
            <a:r>
              <a:rPr lang="en-AU" dirty="0" smtClean="0"/>
              <a:t>survey so </a:t>
            </a:r>
            <a:r>
              <a:rPr lang="en-AU" dirty="0"/>
              <a:t>that we have a representative sample</a:t>
            </a:r>
            <a:r>
              <a:rPr lang="en-AU" dirty="0" smtClean="0"/>
              <a:t>?</a:t>
            </a:r>
          </a:p>
          <a:p>
            <a:pPr marL="1693863" lvl="0" indent="-1154113"/>
            <a:endParaRPr lang="en-AU" dirty="0"/>
          </a:p>
          <a:p>
            <a:pPr marL="1693863" lvl="0" indent="-1154113"/>
            <a:endParaRPr lang="en-AU" dirty="0"/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4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1279524"/>
          </a:xfrm>
        </p:spPr>
        <p:txBody>
          <a:bodyPr/>
          <a:lstStyle/>
          <a:p>
            <a:r>
              <a:rPr lang="en-AU" dirty="0">
                <a:latin typeface="Arial" charset="0"/>
              </a:rPr>
              <a:t>Thank you!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359" y="2068252"/>
            <a:ext cx="22681901" cy="2935548"/>
          </a:xfrm>
        </p:spPr>
        <p:txBody>
          <a:bodyPr/>
          <a:lstStyle/>
          <a:p>
            <a:pPr indent="0">
              <a:buNone/>
            </a:pPr>
            <a:r>
              <a:rPr lang="en-AU" dirty="0">
                <a:latin typeface="Arial" charset="0"/>
              </a:rPr>
              <a:t>For more information:</a:t>
            </a:r>
          </a:p>
          <a:p>
            <a:pPr lvl="2">
              <a:buFont typeface="Arial"/>
              <a:buChar char="•"/>
            </a:pPr>
            <a:r>
              <a:rPr lang="en-AU" dirty="0">
                <a:latin typeface="Arial" charset="0"/>
              </a:rPr>
              <a:t>contact the researchers at: </a:t>
            </a:r>
            <a:r>
              <a:rPr lang="en-AU" dirty="0">
                <a:latin typeface="Arial" charset="0"/>
                <a:hlinkClick r:id="rId3"/>
              </a:rPr>
              <a:t>surveys@monash.edu</a:t>
            </a:r>
            <a:endParaRPr lang="en-AU" dirty="0">
              <a:latin typeface="Arial" charset="0"/>
            </a:endParaRPr>
          </a:p>
          <a:p>
            <a:pPr lvl="2">
              <a:buFont typeface="Arial"/>
              <a:buChar char="•"/>
            </a:pPr>
            <a:r>
              <a:rPr lang="en-AU" dirty="0">
                <a:latin typeface="Arial" charset="0"/>
              </a:rPr>
              <a:t>Visit </a:t>
            </a:r>
            <a:r>
              <a:rPr lang="en-AU" dirty="0" smtClean="0">
                <a:latin typeface="Arial" charset="0"/>
                <a:hlinkClick r:id="rId4"/>
              </a:rPr>
              <a:t>www.ohsleadindicators.org</a:t>
            </a:r>
            <a:endParaRPr lang="en-AU" dirty="0" smtClean="0">
              <a:latin typeface="Arial" charset="0"/>
            </a:endParaRPr>
          </a:p>
          <a:p>
            <a:pPr lvl="2" indent="0">
              <a:buNone/>
            </a:pPr>
            <a:endParaRPr lang="en-AU" dirty="0">
              <a:latin typeface="Arial" charset="0"/>
            </a:endParaRPr>
          </a:p>
          <a:p>
            <a:pPr indent="0">
              <a:buNone/>
            </a:pPr>
            <a:endParaRPr lang="en-US" dirty="0"/>
          </a:p>
        </p:txBody>
      </p:sp>
      <p:pic>
        <p:nvPicPr>
          <p:cNvPr id="7" name="Picture 6" descr="WSW-Talk-Safe-Icon_Orange_F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544" y="512084"/>
            <a:ext cx="4491716" cy="449171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62854" y="4374388"/>
            <a:ext cx="21743146" cy="10048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088639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altLang="en-US" sz="4000" dirty="0" smtClean="0">
                <a:solidFill>
                  <a:srgbClr val="29478D"/>
                </a:solidFill>
                <a:ea typeface="ＭＳ Ｐゴシック" pitchFamily="34" charset="-128"/>
              </a:rPr>
              <a:t>WE ACKNOWLEDGE THE SUPPORT OF KEY STAKEHOLDERS IN THE RESEARCH</a:t>
            </a:r>
            <a:endParaRPr lang="en-US" sz="4000" dirty="0">
              <a:solidFill>
                <a:srgbClr val="29478D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438993" y="5732264"/>
            <a:ext cx="21701236" cy="5616624"/>
          </a:xfrm>
          <a:prstGeom prst="rect">
            <a:avLst/>
          </a:prstGeom>
        </p:spPr>
        <p:txBody>
          <a:bodyPr/>
          <a:lstStyle>
            <a:lvl1pPr marL="0" indent="540000" algn="l" defTabSz="1088639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ct val="80000"/>
              <a:buFont typeface="Wingdings" charset="2"/>
              <a:buChar char="§"/>
              <a:defRPr sz="4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540000" algn="l" defTabSz="1088639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ct val="80000"/>
              <a:buFont typeface="Wingdings" charset="2"/>
              <a:buChar char="§"/>
              <a:defRPr sz="4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540000" algn="l" defTabSz="1088639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ct val="80000"/>
              <a:buFont typeface="Wingdings" charset="2"/>
              <a:buChar char="§"/>
              <a:defRPr sz="4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540000" algn="l" defTabSz="1088639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ct val="80000"/>
              <a:buFont typeface="Wingdings" charset="2"/>
              <a:buChar char="§"/>
              <a:defRPr sz="4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540000" algn="l" defTabSz="1088639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ct val="80000"/>
              <a:buFont typeface="Wingdings" charset="2"/>
              <a:buChar char="§"/>
              <a:defRPr sz="4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5987514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118" lvl="1" indent="-816479">
              <a:spcBef>
                <a:spcPts val="0"/>
              </a:spcBef>
              <a:spcAft>
                <a:spcPts val="0"/>
              </a:spcAft>
              <a:buFont typeface="Wingdings" charset="0"/>
              <a:buChar char="§"/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Monash University</a:t>
            </a:r>
          </a:p>
          <a:p>
            <a:pPr marL="1905118" lvl="1" indent="-816479">
              <a:spcBef>
                <a:spcPts val="0"/>
              </a:spcBef>
              <a:spcAft>
                <a:spcPts val="0"/>
              </a:spcAft>
              <a:buFont typeface="Wingdings" charset="0"/>
              <a:buChar char="§"/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WorkSafe Victoria</a:t>
            </a:r>
          </a:p>
          <a:p>
            <a:pPr marL="1905118" lvl="1" indent="-816479">
              <a:spcBef>
                <a:spcPts val="0"/>
              </a:spcBef>
              <a:spcAft>
                <a:spcPts val="0"/>
              </a:spcAft>
              <a:buFont typeface="Wingdings" charset="0"/>
              <a:buChar char="§"/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ISCRR</a:t>
            </a:r>
          </a:p>
          <a:p>
            <a:pPr marL="1905118" lvl="1" indent="-816479">
              <a:spcBef>
                <a:spcPts val="0"/>
              </a:spcBef>
              <a:spcAft>
                <a:spcPts val="0"/>
              </a:spcAft>
              <a:buFont typeface="Wingdings" charset="0"/>
              <a:buChar char="§"/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Safe Work Australia </a:t>
            </a:r>
          </a:p>
          <a:p>
            <a:pPr marL="1905118" lvl="1" indent="-816479">
              <a:spcBef>
                <a:spcPts val="0"/>
              </a:spcBef>
              <a:spcAft>
                <a:spcPts val="0"/>
              </a:spcAft>
              <a:buFont typeface="Wingdings" charset="0"/>
              <a:buChar char="§"/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safesearch Executive GM Safety Forum </a:t>
            </a:r>
          </a:p>
          <a:p>
            <a:pPr marL="1905118" lvl="1" indent="-816479">
              <a:spcBef>
                <a:spcPts val="0"/>
              </a:spcBef>
              <a:spcAft>
                <a:spcPts val="0"/>
              </a:spcAft>
              <a:buFont typeface="Wingdings" charset="0"/>
              <a:buChar char="§"/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Employers  </a:t>
            </a:r>
          </a:p>
          <a:p>
            <a:pPr marL="1905118" lvl="1" indent="-816479">
              <a:spcBef>
                <a:spcPts val="0"/>
              </a:spcBef>
              <a:spcAft>
                <a:spcPts val="0"/>
              </a:spcAft>
              <a:buFont typeface="Wingdings" charset="0"/>
              <a:buChar char="§"/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Employees</a:t>
            </a:r>
          </a:p>
          <a:p>
            <a:pPr marL="1905118" lvl="1" indent="-816479">
              <a:spcBef>
                <a:spcPts val="0"/>
              </a:spcBef>
              <a:spcAft>
                <a:spcPts val="0"/>
              </a:spcAft>
              <a:buFont typeface="Wingdings" charset="0"/>
              <a:buChar char="§"/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Australian Nursing and Midwifery Federation (Victorian Branch)</a:t>
            </a:r>
          </a:p>
          <a:p>
            <a:pPr marL="1905118" lvl="1" indent="-816479">
              <a:spcBef>
                <a:spcPts val="0"/>
              </a:spcBef>
              <a:spcAft>
                <a:spcPts val="0"/>
              </a:spcAft>
              <a:buFont typeface="Wingdings" charset="0"/>
              <a:buChar char="§"/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Australian Education Union (Victorian Branch)</a:t>
            </a:r>
          </a:p>
          <a:p>
            <a:pPr marL="1905118" lvl="1" indent="-816479">
              <a:spcBef>
                <a:spcPts val="0"/>
              </a:spcBef>
              <a:spcAft>
                <a:spcPts val="0"/>
              </a:spcAft>
              <a:buFont typeface="Wingdings" charset="0"/>
              <a:buChar char="§"/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Institute for Work and Health, Canada</a:t>
            </a:r>
            <a:endParaRPr lang="en-US" dirty="0">
              <a:solidFill>
                <a:srgbClr val="000000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>
              <a:spcAft>
                <a:spcPts val="3200"/>
              </a:spcAft>
            </a:pPr>
            <a:r>
              <a:rPr lang="en-US" dirty="0" smtClean="0">
                <a:solidFill>
                  <a:srgbClr val="000000"/>
                </a:solidFill>
              </a:rPr>
              <a:t>How well are </a:t>
            </a:r>
            <a:r>
              <a:rPr lang="en-US" dirty="0" smtClean="0"/>
              <a:t>‘</a:t>
            </a:r>
            <a:r>
              <a:rPr lang="en-US" u="sng" dirty="0" smtClean="0"/>
              <a:t>leading </a:t>
            </a:r>
            <a:r>
              <a:rPr lang="en-US" u="sng" dirty="0"/>
              <a:t>indicators’ of OHS</a:t>
            </a:r>
            <a:r>
              <a:rPr lang="en-US" dirty="0"/>
              <a:t> </a:t>
            </a:r>
            <a:r>
              <a:rPr lang="en-US" dirty="0" smtClean="0"/>
              <a:t>managed and measured in </a:t>
            </a:r>
            <a:r>
              <a:rPr lang="en-US" dirty="0"/>
              <a:t>your workplace?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54899" y="4265711"/>
            <a:ext cx="21460779" cy="635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52" tIns="121926" rIns="243852" bIns="121926"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Arial" charset="0"/>
              </a:defRPr>
            </a:lvl5pPr>
            <a:lvl6pPr marL="25146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Arial" charset="0"/>
              </a:defRPr>
            </a:lvl6pPr>
            <a:lvl7pPr marL="29718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Arial" charset="0"/>
              </a:defRPr>
            </a:lvl7pPr>
            <a:lvl8pPr marL="34290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Arial" charset="0"/>
              </a:defRPr>
            </a:lvl8pPr>
            <a:lvl9pPr marL="3886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Arial" charset="0"/>
              </a:defRPr>
            </a:lvl9pPr>
          </a:lstStyle>
          <a:p>
            <a:pPr marL="707003" indent="-707003" eaLnBrk="0" hangingPunct="0">
              <a:spcBef>
                <a:spcPct val="0"/>
              </a:spcBef>
              <a:spcAft>
                <a:spcPts val="3200"/>
              </a:spcAft>
              <a:buFont typeface="Wingdings" charset="0"/>
              <a:buChar char="§"/>
            </a:pPr>
            <a:r>
              <a:rPr lang="en-AU" sz="4000" dirty="0" smtClean="0"/>
              <a:t>Measures </a:t>
            </a:r>
            <a:r>
              <a:rPr lang="en-AU" sz="4000" dirty="0"/>
              <a:t>of the </a:t>
            </a:r>
            <a:r>
              <a:rPr lang="en-AU" sz="4000" b="1" dirty="0"/>
              <a:t>positive steps </a:t>
            </a:r>
            <a:r>
              <a:rPr lang="en-AU" sz="4000" dirty="0"/>
              <a:t>that organisations </a:t>
            </a:r>
            <a:r>
              <a:rPr lang="en-AU" sz="4000" dirty="0" smtClean="0"/>
              <a:t>take </a:t>
            </a:r>
            <a:r>
              <a:rPr lang="en-AU" sz="4000" dirty="0"/>
              <a:t>to prevent an </a:t>
            </a:r>
            <a:r>
              <a:rPr lang="en-AU" sz="4000" dirty="0" smtClean="0"/>
              <a:t>OHS </a:t>
            </a:r>
            <a:r>
              <a:rPr lang="en-AU" sz="4000" dirty="0"/>
              <a:t>incident</a:t>
            </a:r>
          </a:p>
          <a:p>
            <a:pPr marL="707003" indent="-707003" eaLnBrk="0" hangingPunct="0">
              <a:spcBef>
                <a:spcPct val="0"/>
              </a:spcBef>
              <a:spcAft>
                <a:spcPts val="3200"/>
              </a:spcAft>
              <a:buFont typeface="Wingdings" charset="0"/>
              <a:buChar char="§"/>
            </a:pPr>
            <a:r>
              <a:rPr lang="en-AU" sz="4000" b="1" dirty="0" smtClean="0"/>
              <a:t>Resources</a:t>
            </a:r>
            <a:r>
              <a:rPr lang="en-AU" sz="4000" dirty="0" smtClean="0"/>
              <a:t> </a:t>
            </a:r>
            <a:r>
              <a:rPr lang="en-AU" sz="4000" dirty="0"/>
              <a:t>that are available in the workplace and that </a:t>
            </a:r>
            <a:r>
              <a:rPr lang="en-AU" sz="4000" b="1" dirty="0"/>
              <a:t>impact O</a:t>
            </a:r>
            <a:r>
              <a:rPr lang="en-AU" sz="4000" b="1" dirty="0" smtClean="0"/>
              <a:t>HS </a:t>
            </a:r>
            <a:r>
              <a:rPr lang="en-AU" sz="4000" b="1" dirty="0"/>
              <a:t>performance</a:t>
            </a:r>
            <a:endParaRPr lang="en-AU" sz="4000" dirty="0"/>
          </a:p>
          <a:p>
            <a:pPr marL="707003" indent="-707003" eaLnBrk="0" hangingPunct="0">
              <a:spcBef>
                <a:spcPct val="0"/>
              </a:spcBef>
              <a:spcAft>
                <a:spcPts val="3200"/>
              </a:spcAft>
            </a:pPr>
            <a:endParaRPr lang="en-AU" sz="4000" dirty="0"/>
          </a:p>
        </p:txBody>
      </p:sp>
      <p:grpSp>
        <p:nvGrpSpPr>
          <p:cNvPr id="7" name="Group 6"/>
          <p:cNvGrpSpPr/>
          <p:nvPr/>
        </p:nvGrpSpPr>
        <p:grpSpPr>
          <a:xfrm>
            <a:off x="2923722" y="6510927"/>
            <a:ext cx="17744518" cy="4989976"/>
            <a:chOff x="1640108" y="2449980"/>
            <a:chExt cx="6037708" cy="2259762"/>
          </a:xfrm>
        </p:grpSpPr>
        <p:sp>
          <p:nvSpPr>
            <p:cNvPr id="8" name="Freeform 7"/>
            <p:cNvSpPr/>
            <p:nvPr/>
          </p:nvSpPr>
          <p:spPr>
            <a:xfrm>
              <a:off x="1769445" y="3261177"/>
              <a:ext cx="2276318" cy="750150"/>
            </a:xfrm>
            <a:custGeom>
              <a:avLst/>
              <a:gdLst>
                <a:gd name="connsiteX0" fmla="*/ 0 w 2276318"/>
                <a:gd name="connsiteY0" fmla="*/ 0 h 750150"/>
                <a:gd name="connsiteX1" fmla="*/ 2276318 w 2276318"/>
                <a:gd name="connsiteY1" fmla="*/ 0 h 750150"/>
                <a:gd name="connsiteX2" fmla="*/ 2276318 w 2276318"/>
                <a:gd name="connsiteY2" fmla="*/ 750150 h 750150"/>
                <a:gd name="connsiteX3" fmla="*/ 0 w 2276318"/>
                <a:gd name="connsiteY3" fmla="*/ 750150 h 750150"/>
                <a:gd name="connsiteX4" fmla="*/ 0 w 2276318"/>
                <a:gd name="connsiteY4" fmla="*/ 0 h 75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6318" h="750150">
                  <a:moveTo>
                    <a:pt x="0" y="0"/>
                  </a:moveTo>
                  <a:lnTo>
                    <a:pt x="2276318" y="0"/>
                  </a:lnTo>
                  <a:lnTo>
                    <a:pt x="2276318" y="750150"/>
                  </a:lnTo>
                  <a:lnTo>
                    <a:pt x="0" y="7501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284494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400" dirty="0"/>
                <a:t>OHS leading indicators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766858" y="3033028"/>
              <a:ext cx="181070" cy="1810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1893608" y="2779529"/>
              <a:ext cx="181070" cy="1810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2197806" y="2830228"/>
              <a:ext cx="284539" cy="28453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2451306" y="2551379"/>
              <a:ext cx="181070" cy="1810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2780854" y="2449980"/>
              <a:ext cx="181070" cy="1810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186453" y="2627429"/>
              <a:ext cx="181070" cy="1810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439952" y="2754179"/>
              <a:ext cx="284539" cy="28453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794851" y="3033028"/>
              <a:ext cx="181070" cy="1810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946950" y="3311877"/>
              <a:ext cx="181070" cy="1810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2628755" y="2779529"/>
              <a:ext cx="465610" cy="46561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1640108" y="3742825"/>
              <a:ext cx="181070" cy="1810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1792208" y="3970974"/>
              <a:ext cx="284539" cy="28453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2172457" y="4173774"/>
              <a:ext cx="413876" cy="41387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2704805" y="4503322"/>
              <a:ext cx="181070" cy="1810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2806204" y="4173774"/>
              <a:ext cx="284539" cy="28453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3059703" y="4528672"/>
              <a:ext cx="181070" cy="1810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3287853" y="4123074"/>
              <a:ext cx="413876" cy="41387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3845550" y="4021674"/>
              <a:ext cx="284539" cy="28453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hevron 26"/>
            <p:cNvSpPr/>
            <p:nvPr/>
          </p:nvSpPr>
          <p:spPr>
            <a:xfrm>
              <a:off x="4130090" y="2829807"/>
              <a:ext cx="835652" cy="1595352"/>
            </a:xfrm>
            <a:prstGeom prst="chevron">
              <a:avLst>
                <a:gd name="adj" fmla="val 62310"/>
              </a:avLst>
            </a:prstGeom>
            <a:solidFill>
              <a:srgbClr val="296D9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hevron 27"/>
            <p:cNvSpPr/>
            <p:nvPr/>
          </p:nvSpPr>
          <p:spPr>
            <a:xfrm>
              <a:off x="4803193" y="2820857"/>
              <a:ext cx="835652" cy="1595352"/>
            </a:xfrm>
            <a:prstGeom prst="chevron">
              <a:avLst>
                <a:gd name="adj" fmla="val 62310"/>
              </a:avLst>
            </a:prstGeom>
            <a:solidFill>
              <a:srgbClr val="7AAFAB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5740621" y="2697964"/>
              <a:ext cx="1937195" cy="1937195"/>
            </a:xfrm>
            <a:custGeom>
              <a:avLst/>
              <a:gdLst>
                <a:gd name="connsiteX0" fmla="*/ 0 w 1937195"/>
                <a:gd name="connsiteY0" fmla="*/ 968598 h 1937195"/>
                <a:gd name="connsiteX1" fmla="*/ 968598 w 1937195"/>
                <a:gd name="connsiteY1" fmla="*/ 0 h 1937195"/>
                <a:gd name="connsiteX2" fmla="*/ 1937196 w 1937195"/>
                <a:gd name="connsiteY2" fmla="*/ 968598 h 1937195"/>
                <a:gd name="connsiteX3" fmla="*/ 968598 w 1937195"/>
                <a:gd name="connsiteY3" fmla="*/ 1937196 h 1937195"/>
                <a:gd name="connsiteX4" fmla="*/ 0 w 1937195"/>
                <a:gd name="connsiteY4" fmla="*/ 968598 h 193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7195" h="1937195">
                  <a:moveTo>
                    <a:pt x="0" y="968598"/>
                  </a:moveTo>
                  <a:cubicBezTo>
                    <a:pt x="0" y="433656"/>
                    <a:pt x="433656" y="0"/>
                    <a:pt x="968598" y="0"/>
                  </a:cubicBezTo>
                  <a:cubicBezTo>
                    <a:pt x="1503540" y="0"/>
                    <a:pt x="1937196" y="433656"/>
                    <a:pt x="1937196" y="968598"/>
                  </a:cubicBezTo>
                  <a:cubicBezTo>
                    <a:pt x="1937196" y="1503540"/>
                    <a:pt x="1503540" y="1937196"/>
                    <a:pt x="968598" y="1937196"/>
                  </a:cubicBezTo>
                  <a:cubicBezTo>
                    <a:pt x="433656" y="1937196"/>
                    <a:pt x="0" y="1503540"/>
                    <a:pt x="0" y="968598"/>
                  </a:cubicBezTo>
                  <a:close/>
                </a:path>
              </a:pathLst>
            </a:custGeom>
            <a:solidFill>
              <a:srgbClr val="54904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3696" tIns="283696" rIns="283696" bIns="283696" numCol="1" spcCol="1270" anchor="ctr" anchorCtr="0">
              <a:noAutofit/>
            </a:bodyPr>
            <a:lstStyle/>
            <a:p>
              <a:pPr algn="ctr" defTabSz="284494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400" dirty="0"/>
                <a:t>OHS Performance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2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359" y="102660"/>
            <a:ext cx="21948458" cy="2286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What are OHS Leading Indicators?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92983516"/>
              </p:ext>
            </p:extLst>
          </p:nvPr>
        </p:nvGraphicFramePr>
        <p:xfrm>
          <a:off x="1981200" y="2738550"/>
          <a:ext cx="22227965" cy="876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Callout 4"/>
          <p:cNvSpPr/>
          <p:nvPr/>
        </p:nvSpPr>
        <p:spPr bwMode="auto">
          <a:xfrm flipH="1">
            <a:off x="1981200" y="2302102"/>
            <a:ext cx="11353798" cy="1861006"/>
          </a:xfrm>
          <a:prstGeom prst="wedgeEllipseCallout">
            <a:avLst>
              <a:gd name="adj1" fmla="val 20706"/>
              <a:gd name="adj2" fmla="val 114551"/>
            </a:avLst>
          </a:prstGeom>
          <a:solidFill>
            <a:srgbClr val="B4140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“</a:t>
            </a:r>
            <a:r>
              <a:rPr lang="en-AU" sz="4000" dirty="0">
                <a:solidFill>
                  <a:schemeClr val="bg1"/>
                </a:solidFill>
                <a:latin typeface="Arial"/>
                <a:cs typeface="Arial"/>
              </a:rPr>
              <a:t>Management at my workplace does not consider OHS a priority</a:t>
            </a:r>
            <a:r>
              <a:rPr lang="en-AU" sz="4000" dirty="0" smtClean="0">
                <a:solidFill>
                  <a:schemeClr val="bg1"/>
                </a:solidFill>
                <a:latin typeface="Arial"/>
                <a:cs typeface="Arial"/>
              </a:rPr>
              <a:t>.”</a:t>
            </a:r>
            <a:endParaRPr lang="en-AU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13588998" y="1458157"/>
            <a:ext cx="10620166" cy="1861006"/>
          </a:xfrm>
          <a:prstGeom prst="wedgeEllipseCallout">
            <a:avLst>
              <a:gd name="adj1" fmla="val 12490"/>
              <a:gd name="adj2" fmla="val 98951"/>
            </a:avLst>
          </a:prstGeom>
          <a:solidFill>
            <a:srgbClr val="B4140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“OHS </a:t>
            </a:r>
            <a:r>
              <a:rPr lang="en-AU" sz="4000" dirty="0">
                <a:solidFill>
                  <a:srgbClr val="FFFFFF"/>
                </a:solidFill>
                <a:latin typeface="Arial"/>
                <a:cs typeface="Arial"/>
              </a:rPr>
              <a:t>Incidents are often not reported.” </a:t>
            </a:r>
          </a:p>
        </p:txBody>
      </p:sp>
      <p:sp>
        <p:nvSpPr>
          <p:cNvPr id="8" name="Oval Callout 7"/>
          <p:cNvSpPr/>
          <p:nvPr/>
        </p:nvSpPr>
        <p:spPr bwMode="auto">
          <a:xfrm>
            <a:off x="13334998" y="7892651"/>
            <a:ext cx="6988176" cy="3592175"/>
          </a:xfrm>
          <a:prstGeom prst="wedgeEllipseCallout">
            <a:avLst>
              <a:gd name="adj1" fmla="val 35164"/>
              <a:gd name="adj2" fmla="val -65377"/>
            </a:avLst>
          </a:prstGeom>
          <a:solidFill>
            <a:srgbClr val="B4140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“</a:t>
            </a:r>
            <a:r>
              <a:rPr lang="en-AU" sz="4000" dirty="0">
                <a:solidFill>
                  <a:schemeClr val="bg1"/>
                </a:solidFill>
                <a:latin typeface="Arial"/>
                <a:cs typeface="Arial"/>
              </a:rPr>
              <a:t>Health and safety is talked </a:t>
            </a:r>
            <a:r>
              <a:rPr lang="en-AU" sz="4000" dirty="0" smtClean="0">
                <a:solidFill>
                  <a:schemeClr val="bg1"/>
                </a:solidFill>
                <a:latin typeface="Arial"/>
                <a:cs typeface="Arial"/>
              </a:rPr>
              <a:t>about </a:t>
            </a:r>
            <a:r>
              <a:rPr lang="en-AU" sz="4000" dirty="0">
                <a:solidFill>
                  <a:schemeClr val="bg1"/>
                </a:solidFill>
                <a:latin typeface="Arial"/>
                <a:cs typeface="Arial"/>
              </a:rPr>
              <a:t>but nothing ever gets </a:t>
            </a:r>
            <a:r>
              <a:rPr lang="en-AU" sz="4000" dirty="0" smtClean="0">
                <a:solidFill>
                  <a:schemeClr val="bg1"/>
                </a:solidFill>
                <a:latin typeface="Arial"/>
                <a:cs typeface="Arial"/>
              </a:rPr>
              <a:t>done.</a:t>
            </a:r>
            <a:r>
              <a:rPr lang="en-AU" sz="4000" dirty="0">
                <a:solidFill>
                  <a:schemeClr val="bg1"/>
                </a:solidFill>
                <a:latin typeface="Arial"/>
                <a:cs typeface="Arial"/>
              </a:rPr>
              <a:t>” </a:t>
            </a:r>
          </a:p>
        </p:txBody>
      </p:sp>
      <p:sp>
        <p:nvSpPr>
          <p:cNvPr id="10" name="Oval Callout 9"/>
          <p:cNvSpPr/>
          <p:nvPr/>
        </p:nvSpPr>
        <p:spPr bwMode="auto">
          <a:xfrm>
            <a:off x="2184400" y="7996838"/>
            <a:ext cx="7924800" cy="1861006"/>
          </a:xfrm>
          <a:prstGeom prst="wedgeEllipseCallout">
            <a:avLst>
              <a:gd name="adj1" fmla="val 12047"/>
              <a:gd name="adj2" fmla="val -108717"/>
            </a:avLst>
          </a:prstGeom>
          <a:solidFill>
            <a:srgbClr val="B4140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lang="en-AU" sz="4000" dirty="0" smtClean="0">
                <a:solidFill>
                  <a:srgbClr val="FFFFFF"/>
                </a:solidFill>
                <a:latin typeface="Arial"/>
                <a:cs typeface="Arial"/>
              </a:rPr>
              <a:t>OHS </a:t>
            </a:r>
            <a:r>
              <a:rPr lang="en-AU" sz="4000" dirty="0">
                <a:solidFill>
                  <a:srgbClr val="FFFFFF"/>
                </a:solidFill>
                <a:latin typeface="Arial"/>
                <a:cs typeface="Arial"/>
              </a:rPr>
              <a:t>doesn’t seem to be a high </a:t>
            </a:r>
            <a:r>
              <a:rPr lang="en-AU" sz="4000" dirty="0" smtClean="0">
                <a:solidFill>
                  <a:srgbClr val="FFFFFF"/>
                </a:solidFill>
                <a:latin typeface="Arial"/>
                <a:cs typeface="Arial"/>
              </a:rPr>
              <a:t>priority.</a:t>
            </a:r>
            <a:r>
              <a:rPr lang="en-AU" sz="4000" dirty="0">
                <a:solidFill>
                  <a:srgbClr val="FFFFFF"/>
                </a:solidFill>
                <a:latin typeface="Arial"/>
                <a:cs typeface="Arial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1982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2">
                                            <p:graphicEl>
                                              <a:dgm id="{D68608C1-E23E-1D4A-B3D0-9E3790F8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2">
                                            <p:graphicEl>
                                              <a:dgm id="{D68608C1-E23E-1D4A-B3D0-9E3790F84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">
                                            <p:graphicEl>
                                              <a:dgm id="{88D33B1D-05F1-4943-9D18-1AC350C56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2">
                                            <p:graphicEl>
                                              <a:dgm id="{88D33B1D-05F1-4943-9D18-1AC350C56B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">
                                            <p:graphicEl>
                                              <a:dgm id="{34CD9043-7905-9F4D-BFE4-2A8F9C28D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">
                                            <p:graphicEl>
                                              <a:dgm id="{34CD9043-7905-9F4D-BFE4-2A8F9C28D6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">
                                            <p:graphicEl>
                                              <a:dgm id="{A82F9FD4-ED02-6D45-B594-CEDD20E29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2">
                                            <p:graphicEl>
                                              <a:dgm id="{A82F9FD4-ED02-6D45-B594-CEDD20E29D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">
                                            <p:graphicEl>
                                              <a:dgm id="{B36A0267-E158-DA48-94E1-4B3C7E3ED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">
                                            <p:graphicEl>
                                              <a:dgm id="{B36A0267-E158-DA48-94E1-4B3C7E3ED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">
                                            <p:graphicEl>
                                              <a:dgm id="{BFBEFBCA-2417-9044-A243-4634D9E8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2">
                                            <p:graphicEl>
                                              <a:dgm id="{BFBEFBCA-2417-9044-A243-4634D9E86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2">
                                            <p:graphicEl>
                                              <a:dgm id="{7541B681-9844-A543-861E-5A9BC90F6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2">
                                            <p:graphicEl>
                                              <a:dgm id="{7541B681-9844-A543-861E-5A9BC90F6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2">
                                            <p:graphicEl>
                                              <a:dgm id="{F9E46F76-194A-4C47-8414-1C0DEB541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2">
                                            <p:graphicEl>
                                              <a:dgm id="{F9E46F76-194A-4C47-8414-1C0DEB541A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">
                                            <p:graphicEl>
                                              <a:dgm id="{4B809BDD-ACB4-4C4D-B3FE-AFFE9977B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">
                                            <p:graphicEl>
                                              <a:dgm id="{4B809BDD-ACB4-4C4D-B3FE-AFFE9977B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2">
                                            <p:graphicEl>
                                              <a:dgm id="{6458D99A-0CFD-9844-9300-1BA4B6C0C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2">
                                            <p:graphicEl>
                                              <a:dgm id="{6458D99A-0CFD-9844-9300-1BA4B6C0C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  <p:bldP spid="5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359" y="731263"/>
            <a:ext cx="21948458" cy="1603674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Why measure OHS leading indicators?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22948182" y="13084176"/>
            <a:ext cx="960232" cy="6318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28" tIns="108864" rIns="217728" bIns="108864"/>
          <a:lstStyle>
            <a:defPPr>
              <a:defRPr lang="en-US"/>
            </a:defPPr>
            <a:lvl1pPr marL="0" algn="l" defTabSz="1088639" rtl="0" eaLnBrk="0" latinLnBrk="0" hangingPunct="0"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1769038" indent="-680399" algn="l" defTabSz="1088639" rtl="0" eaLnBrk="0" latinLnBrk="0" hangingPunct="0"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2721597" indent="-544319" algn="l" defTabSz="1088639" rtl="0" eaLnBrk="0" latinLnBrk="0" hangingPunct="0"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3810236" indent="-544319" algn="l" defTabSz="1088639" rtl="0" eaLnBrk="0" latinLnBrk="0" hangingPunct="0"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4898875" indent="-544319" algn="l" defTabSz="1088639" rtl="0" eaLnBrk="0" latinLnBrk="0" hangingPunct="0"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5987514" indent="-544319" algn="l" defTabSz="1088639" rtl="0" eaLnBrk="0" fontAlgn="base" latinLnBrk="0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7076153" indent="-544319" algn="l" defTabSz="1088639" rtl="0" eaLnBrk="0" fontAlgn="base" latinLnBrk="0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8164792" indent="-544319" algn="l" defTabSz="1088639" rtl="0" eaLnBrk="0" fontAlgn="base" latinLnBrk="0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9253431" indent="-544319" algn="l" defTabSz="1088639" rtl="0" eaLnBrk="0" fontAlgn="base" latinLnBrk="0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fld id="{88F7E92D-1516-48EC-AF44-360FB89AA2FC}" type="slidenum">
              <a:rPr lang="en-AU" sz="2400" smtClean="0">
                <a:solidFill>
                  <a:schemeClr val="tx2"/>
                </a:solidFill>
                <a:latin typeface="+mn-lt"/>
              </a:rPr>
              <a:pPr eaLnBrk="1" hangingPunct="1"/>
              <a:t>5</a:t>
            </a:fld>
            <a:endParaRPr lang="en-AU" sz="240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289696" y="2969568"/>
            <a:ext cx="25198110" cy="8131512"/>
            <a:chOff x="-1289696" y="2969568"/>
            <a:chExt cx="25198110" cy="8131512"/>
          </a:xfrm>
        </p:grpSpPr>
        <p:sp>
          <p:nvSpPr>
            <p:cNvPr id="15" name="Hexagon 14"/>
            <p:cNvSpPr/>
            <p:nvPr/>
          </p:nvSpPr>
          <p:spPr bwMode="auto">
            <a:xfrm>
              <a:off x="-1289696" y="7653504"/>
              <a:ext cx="10849263" cy="3274159"/>
            </a:xfrm>
            <a:prstGeom prst="hexagon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17728" tIns="108864" rIns="217728" bIns="10886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2177278" fontAlgn="base">
                <a:spcBef>
                  <a:spcPct val="50000"/>
                </a:spcBef>
                <a:spcAft>
                  <a:spcPct val="0"/>
                </a:spcAft>
              </a:pPr>
              <a:endParaRPr lang="en-US" sz="33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504939" y="2969568"/>
              <a:ext cx="14403475" cy="3274159"/>
            </a:xfrm>
            <a:prstGeom prst="roundRect">
              <a:avLst/>
            </a:prstGeom>
            <a:ln>
              <a:solidFill>
                <a:srgbClr val="58B85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217728" tIns="108864" rIns="217728" bIns="108864" rtlCol="0" anchor="t"/>
            <a:lstStyle/>
            <a:p>
              <a:pPr marL="816479" indent="-816479">
                <a:buFont typeface="Arial"/>
                <a:buChar char="•"/>
              </a:pPr>
              <a:r>
                <a:rPr lang="en-US" sz="4000" dirty="0">
                  <a:latin typeface="Arial"/>
                  <a:cs typeface="Arial"/>
                </a:rPr>
                <a:t>Practical actions to improve OHS</a:t>
              </a:r>
            </a:p>
            <a:p>
              <a:pPr marL="816479" indent="-816479">
                <a:buFont typeface="Arial"/>
                <a:buChar char="•"/>
              </a:pPr>
              <a:r>
                <a:rPr lang="en-US" sz="4000" dirty="0">
                  <a:latin typeface="Arial"/>
                  <a:cs typeface="Arial"/>
                </a:rPr>
                <a:t>Work practices that prevent OHS incidents</a:t>
              </a:r>
            </a:p>
            <a:p>
              <a:pPr marL="816479" indent="-816479">
                <a:buFont typeface="Arial"/>
                <a:buChar char="•"/>
              </a:pPr>
              <a:r>
                <a:rPr lang="en-US" sz="4000" dirty="0">
                  <a:latin typeface="Arial"/>
                  <a:cs typeface="Arial"/>
                </a:rPr>
                <a:t>OHS leadership </a:t>
              </a:r>
            </a:p>
            <a:p>
              <a:pPr marL="816479" indent="-816479">
                <a:buFont typeface="Arial"/>
                <a:buChar char="•"/>
              </a:pPr>
              <a:r>
                <a:rPr lang="en-US" sz="4000" dirty="0">
                  <a:latin typeface="Arial"/>
                  <a:cs typeface="Arial"/>
                </a:rPr>
                <a:t>Resources for health and </a:t>
              </a:r>
              <a:r>
                <a:rPr lang="en-US" sz="4000" dirty="0" smtClean="0">
                  <a:latin typeface="Arial"/>
                  <a:cs typeface="Arial"/>
                </a:rPr>
                <a:t>safety </a:t>
              </a:r>
              <a:endParaRPr lang="en-US" sz="4000" dirty="0">
                <a:latin typeface="Arial"/>
                <a:cs typeface="Arial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9599607" y="7385640"/>
              <a:ext cx="14308807" cy="3715440"/>
            </a:xfrm>
            <a:prstGeom prst="roundRect">
              <a:avLst/>
            </a:prstGeom>
            <a:ln>
              <a:solidFill>
                <a:srgbClr val="58B85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217728" tIns="108864" rIns="217728" bIns="108864" rtlCol="0" anchor="t"/>
            <a:lstStyle/>
            <a:p>
              <a:pPr marL="816479" indent="-816479">
                <a:buFont typeface="Arial"/>
                <a:buChar char="•"/>
              </a:pPr>
              <a:r>
                <a:rPr lang="en-US" sz="4000" dirty="0">
                  <a:latin typeface="Arial"/>
                  <a:cs typeface="Arial"/>
                </a:rPr>
                <a:t>Alongside other metrics</a:t>
              </a:r>
            </a:p>
            <a:p>
              <a:pPr marL="816479" indent="-816479">
                <a:buFont typeface="Arial"/>
                <a:buChar char="•"/>
              </a:pPr>
              <a:r>
                <a:rPr lang="en-GB" sz="4000" dirty="0">
                  <a:latin typeface="Arial"/>
                  <a:cs typeface="Arial"/>
                </a:rPr>
                <a:t>To identify areas for OHS improvement</a:t>
              </a:r>
              <a:endParaRPr lang="en-US" sz="4000" dirty="0">
                <a:latin typeface="Arial"/>
                <a:cs typeface="Arial"/>
              </a:endParaRPr>
            </a:p>
            <a:p>
              <a:pPr marL="816479" indent="-816479">
                <a:buFont typeface="Arial"/>
                <a:buChar char="•"/>
              </a:pPr>
              <a:r>
                <a:rPr lang="en-GB" sz="4000" dirty="0">
                  <a:latin typeface="Arial"/>
                  <a:cs typeface="Arial"/>
                </a:rPr>
                <a:t>To identify groups at risk</a:t>
              </a:r>
              <a:endParaRPr lang="en-US" sz="4000" dirty="0">
                <a:latin typeface="Arial"/>
                <a:cs typeface="Arial"/>
              </a:endParaRPr>
            </a:p>
            <a:p>
              <a:pPr marL="816479" indent="-816479">
                <a:buFont typeface="Arial"/>
                <a:buChar char="•"/>
              </a:pPr>
              <a:r>
                <a:rPr lang="en-US" sz="4000" dirty="0">
                  <a:latin typeface="Arial"/>
                  <a:cs typeface="Arial"/>
                </a:rPr>
                <a:t>To compare and </a:t>
              </a:r>
              <a:r>
                <a:rPr lang="en-US" sz="4000" dirty="0" smtClean="0">
                  <a:latin typeface="Arial"/>
                  <a:cs typeface="Arial"/>
                </a:rPr>
                <a:t>benchmark</a:t>
              </a:r>
            </a:p>
            <a:p>
              <a:pPr marL="816479" indent="-816479">
                <a:buFont typeface="Arial"/>
                <a:buChar char="•"/>
              </a:pPr>
              <a:r>
                <a:rPr lang="en-US" sz="4000" dirty="0" smtClean="0">
                  <a:latin typeface="Arial"/>
                  <a:cs typeface="Arial"/>
                </a:rPr>
                <a:t>To inform decisions and actions</a:t>
              </a:r>
              <a:endParaRPr lang="en-US" sz="4000" dirty="0"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38993" y="4265713"/>
              <a:ext cx="5793131" cy="1097017"/>
            </a:xfrm>
            <a:prstGeom prst="rect">
              <a:avLst/>
            </a:prstGeom>
            <a:noFill/>
          </p:spPr>
          <p:txBody>
            <a:bodyPr wrap="none" lIns="217728" tIns="108864" rIns="217728" bIns="108864" rtlCol="0">
              <a:spAutoFit/>
            </a:bodyPr>
            <a:lstStyle/>
            <a:p>
              <a:r>
                <a:rPr lang="en-US" sz="5700" b="1" dirty="0">
                  <a:solidFill>
                    <a:schemeClr val="bg1"/>
                  </a:solidFill>
                </a:rPr>
                <a:t>Shift the focus to: </a:t>
              </a:r>
            </a:p>
          </p:txBody>
        </p:sp>
        <p:sp>
          <p:nvSpPr>
            <p:cNvPr id="11" name="Hexagon 10"/>
            <p:cNvSpPr/>
            <p:nvPr/>
          </p:nvSpPr>
          <p:spPr bwMode="auto">
            <a:xfrm>
              <a:off x="-1289696" y="2969568"/>
              <a:ext cx="10773838" cy="3274159"/>
            </a:xfrm>
            <a:prstGeom prst="hexagon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17728" tIns="108864" rIns="217728" bIns="10886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2177278" fontAlgn="base">
                <a:spcBef>
                  <a:spcPct val="50000"/>
                </a:spcBef>
                <a:spcAft>
                  <a:spcPct val="0"/>
                </a:spcAft>
              </a:pPr>
              <a:endParaRPr lang="en-US" sz="33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60232" y="8303560"/>
              <a:ext cx="8352661" cy="1450961"/>
            </a:xfrm>
            <a:prstGeom prst="rect">
              <a:avLst/>
            </a:prstGeom>
            <a:noFill/>
          </p:spPr>
          <p:txBody>
            <a:bodyPr wrap="square" lIns="217728" tIns="108864" rIns="217728" bIns="108864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rial"/>
                  <a:cs typeface="Arial"/>
                </a:rPr>
                <a:t>Measure leading indicators in your workplace: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38993" y="4178801"/>
              <a:ext cx="6874489" cy="835407"/>
            </a:xfrm>
            <a:prstGeom prst="rect">
              <a:avLst/>
            </a:prstGeom>
            <a:noFill/>
          </p:spPr>
          <p:txBody>
            <a:bodyPr wrap="square" lIns="217728" tIns="108864" rIns="217728" bIns="108864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rial"/>
                  <a:cs typeface="Arial"/>
                </a:rPr>
                <a:t>Shift the focus to: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163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2464320"/>
            <a:ext cx="15138400" cy="7533407"/>
          </a:xfrm>
        </p:spPr>
        <p:txBody>
          <a:bodyPr/>
          <a:lstStyle/>
          <a:p>
            <a:pPr lvl="1"/>
            <a:r>
              <a:rPr lang="en-AU" dirty="0">
                <a:latin typeface="Arial" charset="0"/>
                <a:ea typeface="MS PGothic" charset="0"/>
                <a:cs typeface="Arial" charset="0"/>
              </a:rPr>
              <a:t>The </a:t>
            </a:r>
            <a:r>
              <a:rPr lang="en-AU" b="1" dirty="0">
                <a:latin typeface="Arial" charset="0"/>
                <a:ea typeface="MS PGothic" charset="0"/>
                <a:cs typeface="Arial" charset="0"/>
              </a:rPr>
              <a:t>“Organizational Performance Metric”</a:t>
            </a:r>
            <a:r>
              <a:rPr lang="en-AU" altLang="ja-JP" dirty="0">
                <a:latin typeface="Arial" charset="0"/>
                <a:ea typeface="MS PGothic" charset="0"/>
                <a:cs typeface="Arial" charset="0"/>
              </a:rPr>
              <a:t> (OPM), developed at the Institute for Work and Health, Ontario Canada, is a simple and practical tool to measure leading indicators</a:t>
            </a:r>
            <a:r>
              <a:rPr lang="en-AU" altLang="ja-JP" dirty="0" smtClean="0">
                <a:latin typeface="Arial" charset="0"/>
                <a:ea typeface="MS PGothic" charset="0"/>
                <a:cs typeface="Arial" charset="0"/>
              </a:rPr>
              <a:t>.</a:t>
            </a:r>
          </a:p>
          <a:p>
            <a:pPr lvl="1"/>
            <a:r>
              <a:rPr lang="en-US" dirty="0"/>
              <a:t>For information about the original OPM, see </a:t>
            </a:r>
            <a:r>
              <a:rPr lang="en-US" dirty="0" err="1"/>
              <a:t>www.iwh.on.ca</a:t>
            </a:r>
            <a:endParaRPr lang="en-US" dirty="0"/>
          </a:p>
          <a:p>
            <a:pPr lvl="1"/>
            <a:endParaRPr lang="en-AU" altLang="ja-JP" dirty="0" smtClean="0">
              <a:latin typeface="Arial" charset="0"/>
              <a:ea typeface="MS PGothic" charset="0"/>
              <a:cs typeface="Arial" charset="0"/>
            </a:endParaRPr>
          </a:p>
          <a:p>
            <a:pPr lvl="1"/>
            <a:endParaRPr lang="en-AU" altLang="ja-JP" dirty="0">
              <a:latin typeface="Arial" charset="0"/>
              <a:ea typeface="MS PGothic" charset="0"/>
              <a:cs typeface="Arial" charset="0"/>
            </a:endParaRPr>
          </a:p>
          <a:p>
            <a:pPr lvl="1"/>
            <a:r>
              <a:rPr lang="en-AU" altLang="ja-JP" dirty="0">
                <a:latin typeface="Arial" charset="0"/>
                <a:ea typeface="MS PGothic" charset="0"/>
                <a:cs typeface="Arial" charset="0"/>
              </a:rPr>
              <a:t>We have adapted and tested the OPM for use in Australian </a:t>
            </a:r>
            <a:r>
              <a:rPr lang="en-AU" altLang="ja-JP" dirty="0" smtClean="0">
                <a:latin typeface="Arial" charset="0"/>
                <a:ea typeface="MS PGothic" charset="0"/>
                <a:cs typeface="Arial" charset="0"/>
              </a:rPr>
              <a:t>workplaces:</a:t>
            </a:r>
          </a:p>
          <a:p>
            <a:pPr marL="571500" lvl="3" indent="-571500">
              <a:buFont typeface="Wingdings" charset="2"/>
              <a:buChar char="Ø"/>
            </a:pPr>
            <a:r>
              <a:rPr lang="en-AU" dirty="0" smtClean="0">
                <a:ea typeface="MS PGothic" charset="0"/>
              </a:rPr>
              <a:t>the </a:t>
            </a:r>
            <a:r>
              <a:rPr lang="en-AU" b="1" dirty="0">
                <a:ea typeface="MS PGothic" charset="0"/>
              </a:rPr>
              <a:t>Australian </a:t>
            </a:r>
            <a:r>
              <a:rPr lang="en-AU" b="1" dirty="0" smtClean="0">
                <a:ea typeface="MS PGothic" charset="0"/>
              </a:rPr>
              <a:t>OPM (A-OPM)</a:t>
            </a:r>
            <a:endParaRPr lang="en-US" b="1" dirty="0">
              <a:ea typeface="MS PGothic" charset="0"/>
            </a:endParaRPr>
          </a:p>
          <a:p>
            <a:pPr lvl="1"/>
            <a:r>
              <a:rPr lang="en-AU" altLang="ja-JP" dirty="0" smtClean="0">
                <a:latin typeface="Arial" charset="0"/>
                <a:ea typeface="MS PGothic" charset="0"/>
                <a:cs typeface="Arial" charset="0"/>
              </a:rPr>
              <a:t>In total, we have tested the A-OPM with over 13,000 people.</a:t>
            </a:r>
            <a:endParaRPr lang="en-AU" altLang="ja-JP" dirty="0">
              <a:latin typeface="Arial" charset="0"/>
              <a:ea typeface="MS PGothic" charset="0"/>
              <a:cs typeface="Arial" charset="0"/>
            </a:endParaRP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839200" y="9936534"/>
            <a:ext cx="14756167" cy="2092893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For information about the Australian OPM and to read our research reports, see: </a:t>
            </a:r>
            <a:r>
              <a:rPr lang="en-US" sz="4000" dirty="0">
                <a:latin typeface="Arial"/>
                <a:cs typeface="Arial"/>
                <a:hlinkClick r:id="rId3"/>
              </a:rPr>
              <a:t>www.ohsleadindicators.org</a:t>
            </a:r>
            <a:endParaRPr lang="en-US" sz="4000" dirty="0">
              <a:latin typeface="Arial"/>
              <a:cs typeface="Arial"/>
            </a:endParaRPr>
          </a:p>
          <a:p>
            <a:r>
              <a:rPr lang="en-US" sz="4000" dirty="0" smtClean="0">
                <a:latin typeface="Arial"/>
                <a:cs typeface="Arial"/>
              </a:rPr>
              <a:t>or </a:t>
            </a:r>
            <a:r>
              <a:rPr lang="en-US" sz="4000" dirty="0" smtClean="0">
                <a:latin typeface="Arial"/>
                <a:cs typeface="Arial"/>
                <a:hlinkClick r:id="rId4"/>
              </a:rPr>
              <a:t>www.iscrr.com.au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1330324"/>
          </a:xfrm>
        </p:spPr>
        <p:txBody>
          <a:bodyPr/>
          <a:lstStyle/>
          <a:p>
            <a:r>
              <a:rPr lang="en-US" dirty="0">
                <a:solidFill>
                  <a:srgbClr val="00889C"/>
                </a:solidFill>
                <a:ea typeface="MS PGothic" charset="0"/>
              </a:rPr>
              <a:t>Research: To find a simple measure of leading </a:t>
            </a:r>
            <a:r>
              <a:rPr lang="en-US" dirty="0" smtClean="0">
                <a:solidFill>
                  <a:srgbClr val="00889C"/>
                </a:solidFill>
                <a:ea typeface="MS PGothic" charset="0"/>
              </a:rPr>
              <a:t>indicators</a:t>
            </a:r>
            <a:endParaRPr lang="en-US" dirty="0"/>
          </a:p>
        </p:txBody>
      </p:sp>
      <p:pic>
        <p:nvPicPr>
          <p:cNvPr id="8" name="Picture 7" descr="Screen Shot 2015-03-29 at 3.03.3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7358">
            <a:off x="18538260" y="3525211"/>
            <a:ext cx="4422169" cy="597887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" name="Picture 1" descr="Screen Shot 2015-10-19 at 12.47.4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7631">
            <a:off x="19058723" y="2464319"/>
            <a:ext cx="4268348" cy="5930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32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dirty="0" smtClean="0">
                <a:solidFill>
                  <a:srgbClr val="000000"/>
                </a:solidFill>
                <a:ea typeface="MS PGothic" charset="0"/>
              </a:rPr>
              <a:t>The Australian Organizational Performance Metric (A-OPM)</a:t>
            </a:r>
            <a:endParaRPr lang="en-US" dirty="0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4379" y="3153215"/>
            <a:ext cx="17967622" cy="5605072"/>
          </a:xfrm>
        </p:spPr>
        <p:txBody>
          <a:bodyPr/>
          <a:lstStyle/>
          <a:p>
            <a:pPr marL="1077913" lvl="2" indent="-538163">
              <a:buFont typeface="Arial"/>
              <a:buChar char="•"/>
            </a:pPr>
            <a:r>
              <a:rPr lang="en-US" dirty="0" smtClean="0">
                <a:ea typeface="MS PGothic" charset="0"/>
              </a:rPr>
              <a:t>The Australian OPM </a:t>
            </a:r>
            <a:r>
              <a:rPr lang="en-US" dirty="0">
                <a:ea typeface="MS PGothic" charset="0"/>
              </a:rPr>
              <a:t>is a set of 8 items asking </a:t>
            </a:r>
            <a:r>
              <a:rPr lang="en-AU" dirty="0">
                <a:ea typeface="MS PGothic" charset="0"/>
              </a:rPr>
              <a:t>you to respond to a set of statements about health and safety in your workplace</a:t>
            </a:r>
            <a:r>
              <a:rPr lang="en-AU" dirty="0" smtClean="0">
                <a:ea typeface="MS PGothic" charset="0"/>
              </a:rPr>
              <a:t>.</a:t>
            </a:r>
          </a:p>
          <a:p>
            <a:pPr marL="1077913" lvl="2" indent="-538163">
              <a:buFont typeface="Arial"/>
              <a:buChar char="•"/>
            </a:pPr>
            <a:r>
              <a:rPr lang="en-US" dirty="0">
                <a:ea typeface="MS PGothic" charset="0"/>
              </a:rPr>
              <a:t>Your responses to the 8 items are summed to reach a total </a:t>
            </a:r>
            <a:r>
              <a:rPr lang="en-US" dirty="0" smtClean="0">
                <a:ea typeface="MS PGothic" charset="0"/>
              </a:rPr>
              <a:t>A-OPM </a:t>
            </a:r>
            <a:r>
              <a:rPr lang="en-US" dirty="0">
                <a:ea typeface="MS PGothic" charset="0"/>
              </a:rPr>
              <a:t>score from 8 to 40.</a:t>
            </a:r>
          </a:p>
          <a:p>
            <a:pPr marL="1077913" lvl="2" indent="-538163">
              <a:buFont typeface="Arial"/>
              <a:buChar char="•"/>
            </a:pPr>
            <a:r>
              <a:rPr lang="en-US" dirty="0" smtClean="0">
                <a:ea typeface="MS PGothic" charset="0"/>
              </a:rPr>
              <a:t>A </a:t>
            </a:r>
            <a:r>
              <a:rPr lang="en-US" dirty="0">
                <a:ea typeface="MS PGothic" charset="0"/>
              </a:rPr>
              <a:t>higher </a:t>
            </a:r>
            <a:r>
              <a:rPr lang="en-US" dirty="0" smtClean="0">
                <a:ea typeface="MS PGothic" charset="0"/>
              </a:rPr>
              <a:t>score on the A-OPM means </a:t>
            </a:r>
            <a:r>
              <a:rPr lang="en-US" dirty="0">
                <a:ea typeface="MS PGothic" charset="0"/>
              </a:rPr>
              <a:t>that you agree that OHS leading indicators are present in your </a:t>
            </a:r>
            <a:r>
              <a:rPr lang="en-US" dirty="0" smtClean="0">
                <a:ea typeface="MS PGothic" charset="0"/>
              </a:rPr>
              <a:t>workplace</a:t>
            </a:r>
          </a:p>
          <a:p>
            <a:pPr marL="1077913" lvl="2" indent="-538163">
              <a:buFont typeface="Arial"/>
              <a:buChar char="•"/>
            </a:pPr>
            <a:r>
              <a:rPr lang="en-US" dirty="0" smtClean="0">
                <a:ea typeface="MS PGothic" charset="0"/>
              </a:rPr>
              <a:t>Individual responses can be grouped to reach an average score e.g., the average score for a workplace.</a:t>
            </a:r>
            <a:endParaRPr lang="en-US" dirty="0">
              <a:ea typeface="MS PGothic" charset="0"/>
            </a:endParaRPr>
          </a:p>
          <a:p>
            <a:pPr lvl="2" indent="0">
              <a:buNone/>
            </a:pPr>
            <a:endParaRPr lang="en-US" sz="4800" dirty="0">
              <a:ea typeface="MS PGothic" charset="0"/>
            </a:endParaRP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529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359" y="4902201"/>
            <a:ext cx="21285041" cy="6578599"/>
          </a:xfrm>
        </p:spPr>
        <p:txBody>
          <a:bodyPr/>
          <a:lstStyle/>
          <a:p>
            <a:pPr marL="948314" lvl="2" indent="-948314">
              <a:spcAft>
                <a:spcPts val="3200"/>
              </a:spcAft>
              <a:buClr>
                <a:schemeClr val="accent1"/>
              </a:buClr>
              <a:buFont typeface="Arial" charset="0"/>
              <a:buChar char="►"/>
            </a:pPr>
            <a:r>
              <a:rPr lang="en-AU" dirty="0">
                <a:latin typeface="Arial" charset="0"/>
                <a:ea typeface="MS PGothic" charset="0"/>
                <a:cs typeface="Arial" charset="0"/>
              </a:rPr>
              <a:t>We conducted questionnaires surveys in workplaces around Australia to test the </a:t>
            </a:r>
            <a:r>
              <a:rPr lang="en-AU" dirty="0" smtClean="0">
                <a:latin typeface="Arial" charset="0"/>
                <a:ea typeface="MS PGothic" charset="0"/>
                <a:cs typeface="Arial" charset="0"/>
              </a:rPr>
              <a:t>A-OPM</a:t>
            </a:r>
            <a:r>
              <a:rPr lang="en-AU" dirty="0">
                <a:latin typeface="Arial" charset="0"/>
                <a:ea typeface="MS PGothic" charset="0"/>
                <a:cs typeface="Arial" charset="0"/>
              </a:rPr>
              <a:t>.  </a:t>
            </a:r>
            <a:endParaRPr lang="en-AU" dirty="0" smtClean="0">
              <a:latin typeface="Arial" charset="0"/>
              <a:ea typeface="MS PGothic" charset="0"/>
              <a:cs typeface="Arial" charset="0"/>
            </a:endParaRPr>
          </a:p>
          <a:p>
            <a:pPr marL="948314" lvl="2" indent="-948314">
              <a:spcAft>
                <a:spcPts val="3200"/>
              </a:spcAft>
              <a:buClr>
                <a:schemeClr val="accent1"/>
              </a:buClr>
              <a:buFont typeface="Arial" charset="0"/>
              <a:buChar char="►"/>
            </a:pPr>
            <a:r>
              <a:rPr lang="en-AU" dirty="0" smtClean="0">
                <a:latin typeface="Arial" charset="0"/>
                <a:ea typeface="MS PGothic" charset="0"/>
                <a:cs typeface="Arial" charset="0"/>
              </a:rPr>
              <a:t>To validate the A-OPM, we asked other questions too</a:t>
            </a:r>
          </a:p>
          <a:p>
            <a:pPr marL="948314" lvl="2" indent="-948314">
              <a:spcAft>
                <a:spcPts val="3200"/>
              </a:spcAft>
              <a:buClr>
                <a:schemeClr val="accent1"/>
              </a:buClr>
              <a:buFont typeface="Arial" charset="0"/>
              <a:buChar char="►"/>
            </a:pPr>
            <a:r>
              <a:rPr lang="en-AU" dirty="0" smtClean="0">
                <a:latin typeface="Arial" charset="0"/>
                <a:ea typeface="MS PGothic" charset="0"/>
                <a:cs typeface="Arial" charset="0"/>
              </a:rPr>
              <a:t>Survey </a:t>
            </a:r>
            <a:r>
              <a:rPr lang="en-AU" dirty="0">
                <a:latin typeface="Arial" charset="0"/>
                <a:ea typeface="MS PGothic" charset="0"/>
                <a:cs typeface="Arial" charset="0"/>
              </a:rPr>
              <a:t>includes </a:t>
            </a:r>
            <a:r>
              <a:rPr lang="en-AU" dirty="0" smtClean="0">
                <a:latin typeface="Arial" charset="0"/>
                <a:ea typeface="MS PGothic" charset="0"/>
                <a:cs typeface="Arial" charset="0"/>
              </a:rPr>
              <a:t>A-OPM</a:t>
            </a:r>
            <a:r>
              <a:rPr lang="en-AU" dirty="0">
                <a:latin typeface="Arial" charset="0"/>
                <a:ea typeface="MS PGothic" charset="0"/>
                <a:cs typeface="Arial" charset="0"/>
              </a:rPr>
              <a:t>, safety climate, OHS leadership, OHS-related attitudes and behaviours, self-reported OHS outcomes</a:t>
            </a:r>
          </a:p>
          <a:p>
            <a:pPr marL="948314" lvl="2" indent="-948314">
              <a:spcAft>
                <a:spcPts val="3200"/>
              </a:spcAft>
              <a:buClr>
                <a:schemeClr val="accent1"/>
              </a:buClr>
              <a:buFont typeface="Arial" charset="0"/>
              <a:buChar char="►"/>
            </a:pPr>
            <a:r>
              <a:rPr lang="en-AU" dirty="0">
                <a:latin typeface="Arial" charset="0"/>
                <a:ea typeface="MS PGothic" charset="0"/>
                <a:cs typeface="Arial" charset="0"/>
              </a:rPr>
              <a:t>Responses compared against workplace-level OHS outcomes (lagging indicators, e.g., injury rates) for the </a:t>
            </a:r>
            <a:r>
              <a:rPr lang="en-AU" u="sng" dirty="0">
                <a:latin typeface="Arial" charset="0"/>
                <a:ea typeface="MS PGothic" charset="0"/>
                <a:cs typeface="Arial" charset="0"/>
              </a:rPr>
              <a:t>three months following the survey.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609599"/>
            <a:ext cx="12191841" cy="2184399"/>
          </a:xfrm>
        </p:spPr>
        <p:txBody>
          <a:bodyPr/>
          <a:lstStyle/>
          <a:p>
            <a:r>
              <a:rPr lang="en-US" dirty="0" smtClean="0"/>
              <a:t>Workplace Surveys 2013-2015: What did we ask?</a:t>
            </a:r>
            <a:endParaRPr lang="en-US" dirty="0"/>
          </a:p>
        </p:txBody>
      </p:sp>
      <p:pic>
        <p:nvPicPr>
          <p:cNvPr id="4" name="Picture 3" descr="Screen Shot 2015-04-29 at 8.51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200" y="76201"/>
            <a:ext cx="6657975" cy="442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8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8668" y="141148"/>
            <a:ext cx="21948458" cy="2286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Workplace Surveys 2013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15: Who answered our surveys?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358" y="2857013"/>
            <a:ext cx="15583346" cy="5585163"/>
          </a:xfrm>
        </p:spPr>
        <p:txBody>
          <a:bodyPr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SzTx/>
              <a:tabLst>
                <a:tab pos="3670300" algn="l"/>
              </a:tabLst>
              <a:defRPr/>
            </a:pPr>
            <a:r>
              <a:rPr lang="en-US" u="sng" dirty="0">
                <a:ea typeface="MS PGothic" charset="0"/>
              </a:rPr>
              <a:t>Six </a:t>
            </a:r>
            <a:r>
              <a:rPr lang="en-US" u="sng" dirty="0" smtClean="0">
                <a:ea typeface="MS PGothic" charset="0"/>
              </a:rPr>
              <a:t>industries: </a:t>
            </a:r>
            <a:r>
              <a:rPr lang="en-US" altLang="en-US" dirty="0"/>
              <a:t>Arts &amp; </a:t>
            </a:r>
            <a:r>
              <a:rPr lang="en-US" altLang="en-US" dirty="0" smtClean="0"/>
              <a:t>Recreation; Healthcare; Construction; Mining; Transport </a:t>
            </a:r>
            <a:r>
              <a:rPr lang="en-US" altLang="en-US" dirty="0"/>
              <a:t>Postal &amp; </a:t>
            </a:r>
            <a:r>
              <a:rPr lang="en-US" altLang="en-US" dirty="0" smtClean="0"/>
              <a:t>Warehousing; Electricity</a:t>
            </a:r>
            <a:r>
              <a:rPr lang="en-US" altLang="en-US" dirty="0"/>
              <a:t>, Gas, Water, &amp; </a:t>
            </a:r>
            <a:r>
              <a:rPr lang="en-US" altLang="en-US" dirty="0" smtClean="0"/>
              <a:t>Waste</a:t>
            </a:r>
            <a:endParaRPr lang="en-US" altLang="en-US" dirty="0"/>
          </a:p>
          <a:p>
            <a:pPr marL="469925" indent="-469925">
              <a:buFont typeface="Arial"/>
              <a:buChar char="•"/>
            </a:pPr>
            <a:r>
              <a:rPr lang="en-US" dirty="0" smtClean="0">
                <a:ea typeface="MS PGothic" charset="0"/>
              </a:rPr>
              <a:t>Six employers</a:t>
            </a:r>
            <a:endParaRPr lang="en-US" dirty="0">
              <a:ea typeface="MS PGothic" charset="0"/>
            </a:endParaRPr>
          </a:p>
          <a:p>
            <a:pPr marL="469925" indent="-469925">
              <a:buFont typeface="Arial"/>
              <a:buChar char="•"/>
            </a:pPr>
            <a:r>
              <a:rPr lang="en-US" dirty="0">
                <a:ea typeface="MS PGothic" charset="0"/>
              </a:rPr>
              <a:t>66 workplaces</a:t>
            </a:r>
          </a:p>
          <a:p>
            <a:pPr marL="469925" indent="-469925">
              <a:buFont typeface="Arial"/>
              <a:buChar char="•"/>
            </a:pPr>
            <a:r>
              <a:rPr lang="en-US" dirty="0">
                <a:ea typeface="MS PGothic" charset="0"/>
              </a:rPr>
              <a:t>3,605 responses </a:t>
            </a:r>
            <a:r>
              <a:rPr lang="en-US" dirty="0" smtClean="0">
                <a:ea typeface="MS PGothic" charset="0"/>
              </a:rPr>
              <a:t> (</a:t>
            </a:r>
            <a:r>
              <a:rPr lang="en-US" dirty="0">
                <a:ea typeface="MS PGothic" charset="0"/>
              </a:rPr>
              <a:t>35% response rate</a:t>
            </a:r>
            <a:r>
              <a:rPr lang="en-US" dirty="0" smtClean="0">
                <a:ea typeface="MS PGothic" charset="0"/>
              </a:rPr>
              <a:t>)</a:t>
            </a:r>
          </a:p>
          <a:p>
            <a:pPr indent="232846"/>
            <a:r>
              <a:rPr lang="en-US" dirty="0" smtClean="0">
                <a:ea typeface="MS PGothic" charset="0"/>
              </a:rPr>
              <a:t> 170 managers; 694 supervisors; 2741 workers</a:t>
            </a:r>
          </a:p>
          <a:p>
            <a:pPr indent="232846"/>
            <a:r>
              <a:rPr lang="en-US" dirty="0" smtClean="0">
                <a:ea typeface="MS PGothic" charset="0"/>
              </a:rPr>
              <a:t> Men = 61%</a:t>
            </a:r>
          </a:p>
          <a:p>
            <a:pPr indent="0">
              <a:buNone/>
            </a:pPr>
            <a:endParaRPr lang="en-US" dirty="0"/>
          </a:p>
          <a:p>
            <a:endParaRPr lang="en-US" dirty="0" smtClean="0"/>
          </a:p>
          <a:p>
            <a:pPr indent="0">
              <a:buNone/>
            </a:pPr>
            <a:endParaRPr lang="en-US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14909800" y="4450667"/>
            <a:ext cx="9258764" cy="7365759"/>
            <a:chOff x="1524000" y="5418146"/>
            <a:chExt cx="6540964" cy="540225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0" y="5418146"/>
              <a:ext cx="6540964" cy="54022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1981200" y="7655003"/>
              <a:ext cx="12113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latin typeface="Arial"/>
                  <a:cs typeface="Arial"/>
                </a:rPr>
                <a:t>19% </a:t>
              </a:r>
              <a:endParaRPr lang="en-US" sz="4000" dirty="0"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16739" y="8596460"/>
              <a:ext cx="12113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latin typeface="Arial"/>
                  <a:cs typeface="Arial"/>
                </a:rPr>
                <a:t>13% </a:t>
              </a:r>
              <a:endParaRPr lang="en-US" sz="4000" dirty="0">
                <a:latin typeface="Arial"/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70600" y="9388492"/>
              <a:ext cx="12113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latin typeface="Arial"/>
                  <a:cs typeface="Arial"/>
                </a:rPr>
                <a:t>56% </a:t>
              </a:r>
              <a:endParaRPr lang="en-US" sz="4000" dirty="0">
                <a:latin typeface="Arial"/>
                <a:cs typeface="Arial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70600" y="7136177"/>
              <a:ext cx="12113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latin typeface="Arial"/>
                  <a:cs typeface="Arial"/>
                </a:rPr>
                <a:t>10% </a:t>
              </a:r>
              <a:endParaRPr lang="en-US" sz="4000" dirty="0">
                <a:latin typeface="Arial"/>
                <a:cs typeface="Arial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94200" y="6782234"/>
              <a:ext cx="9260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latin typeface="Arial"/>
                  <a:cs typeface="Arial"/>
                </a:rPr>
                <a:t>1% </a:t>
              </a:r>
              <a:endParaRPr lang="en-US" sz="4000" dirty="0">
                <a:latin typeface="Arial"/>
                <a:cs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83655" y="8056530"/>
              <a:ext cx="9260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latin typeface="Arial"/>
                  <a:cs typeface="Arial"/>
                </a:rPr>
                <a:t>1% </a:t>
              </a:r>
              <a:endParaRPr lang="en-US" sz="40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529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548</TotalTime>
  <Words>1320</Words>
  <Application>Microsoft Office PowerPoint</Application>
  <PresentationFormat>Custom</PresentationFormat>
  <Paragraphs>204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ＭＳ Ｐゴシック</vt:lpstr>
      <vt:lpstr>Arial</vt:lpstr>
      <vt:lpstr>Calibri</vt:lpstr>
      <vt:lpstr>Wingdings</vt:lpstr>
      <vt:lpstr>Office Theme</vt:lpstr>
      <vt:lpstr>Document</vt:lpstr>
      <vt:lpstr>PowerPoint Presentation</vt:lpstr>
      <vt:lpstr>Leading Indicators in  Occupational Health and Safety</vt:lpstr>
      <vt:lpstr>How well are ‘leading indicators’ of OHS managed and measured in your workplace? </vt:lpstr>
      <vt:lpstr>What are OHS Leading Indicators?</vt:lpstr>
      <vt:lpstr>Why measure OHS leading indicators?</vt:lpstr>
      <vt:lpstr>Research: To find a simple measure of leading indicators</vt:lpstr>
      <vt:lpstr>The Australian Organizational Performance Metric (A-OPM)</vt:lpstr>
      <vt:lpstr>Workplace Surveys 2013-2015: What did we ask?</vt:lpstr>
      <vt:lpstr>Workplace Surveys 2013-15: Who answered our surveys?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Does OHS Leadership Make a Difference?</vt:lpstr>
      <vt:lpstr>What else can you do to keep your workplace safe and healthy?</vt:lpstr>
      <vt:lpstr>We conducted on-line surveys with members in two unions</vt:lpstr>
      <vt:lpstr>Comparison of A-OPM scores in two union surveys*: ANMF (Vic) and AEU (Vic)</vt:lpstr>
      <vt:lpstr>ANMF survey: OHS leading indicators are linked to other positive workplace factors</vt:lpstr>
      <vt:lpstr>Practical outcomes: </vt:lpstr>
      <vt:lpstr>How to use the Australian OPM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van Dijk</dc:creator>
  <cp:lastModifiedBy>Renata Musolino</cp:lastModifiedBy>
  <cp:revision>88</cp:revision>
  <dcterms:created xsi:type="dcterms:W3CDTF">2015-08-19T07:01:09Z</dcterms:created>
  <dcterms:modified xsi:type="dcterms:W3CDTF">2015-10-19T02:30:45Z</dcterms:modified>
</cp:coreProperties>
</file>