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3" r:id="rId4"/>
    <p:sldId id="269" r:id="rId5"/>
    <p:sldId id="270" r:id="rId6"/>
    <p:sldId id="271" r:id="rId7"/>
    <p:sldId id="274" r:id="rId8"/>
    <p:sldId id="284" r:id="rId9"/>
    <p:sldId id="282" r:id="rId10"/>
    <p:sldId id="283" r:id="rId11"/>
    <p:sldId id="285" r:id="rId12"/>
    <p:sldId id="28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4EE62-61A0-4645-B60E-407805A0D2A0}" type="datetime1">
              <a:rPr lang="en-AU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7BF22-D3D1-904E-BE71-353CD2919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13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A84AD2-1F5B-7B49-9B43-C58BBEDE4EC4}" type="datetime1">
              <a:rPr lang="en-AU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0DCE16-C0F7-4E57-BFD3-66B77E3F2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2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DCE16-C0F7-4E57-BFD3-66B77E3F25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though national guide</a:t>
            </a:r>
            <a:r>
              <a:rPr lang="en-US" baseline="0" dirty="0" smtClean="0"/>
              <a:t> does not apply in Victoria, it is still useful to help </a:t>
            </a:r>
            <a:r>
              <a:rPr lang="en-US" baseline="0" dirty="0" err="1" smtClean="0"/>
              <a:t>organise</a:t>
            </a:r>
            <a:r>
              <a:rPr lang="en-US" baseline="0" dirty="0" smtClean="0"/>
              <a:t> information for reports.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DCE16-C0F7-4E57-BFD3-66B77E3F25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5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Vic guide says monitoring includes having established standards or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DCE16-C0F7-4E57-BFD3-66B77E3F25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have to be encouraged</a:t>
            </a:r>
            <a:r>
              <a:rPr lang="en-US" baseline="0" dirty="0" smtClean="0"/>
              <a:t> not to use the label “bullying” inappropriately. </a:t>
            </a:r>
          </a:p>
          <a:p>
            <a:r>
              <a:rPr lang="en-US" baseline="0" dirty="0" smtClean="0"/>
              <a:t>Don’t squeeze things into bullying criteria. </a:t>
            </a:r>
          </a:p>
          <a:p>
            <a:r>
              <a:rPr lang="en-US" baseline="0" dirty="0" smtClean="0"/>
              <a:t>Bad for you, bad for everyone else.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DCE16-C0F7-4E57-BFD3-66B77E3F25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3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00" y="1417275"/>
            <a:ext cx="9147600" cy="215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6740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  <a:cs typeface="Calibri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2248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+mj-lt"/>
                <a:cs typeface="Microsoft Sans Serif" pitchFamily="34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896544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 baseline="0">
                <a:latin typeface="+mn-lt"/>
                <a:cs typeface="Microsoft Sans Serif" pitchFamily="34" charset="0"/>
              </a:defRPr>
            </a:lvl1pPr>
            <a:lvl2pPr>
              <a:defRPr sz="2400"/>
            </a:lvl2pPr>
            <a:lvl3pPr>
              <a:buFont typeface="Courier New" pitchFamily="49" charset="0"/>
              <a:buChar char="o"/>
              <a:defRPr sz="2400"/>
            </a:lvl3pPr>
            <a:lvl4pPr>
              <a:buFont typeface="Wingdings" pitchFamily="2" charset="2"/>
              <a:buChar char="§"/>
              <a:defRPr sz="2400"/>
            </a:lvl4pPr>
            <a:lvl5pPr>
              <a:defRPr sz="24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</p:txBody>
      </p:sp>
      <p:pic>
        <p:nvPicPr>
          <p:cNvPr id="5" name="Picture 4" descr="C:\Documents and Settings\z3349205\Desktop\Kristen - Marketing Services\New stuff\SCIAUST_foot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6116354"/>
            <a:ext cx="9147600" cy="74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073459"/>
            <a:ext cx="9147600" cy="215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33120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3861048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  <a:lvl2pPr>
              <a:defRPr sz="1400"/>
            </a:lvl2pPr>
            <a:lvl3pPr>
              <a:buFont typeface="Courier New" pitchFamily="49" charset="0"/>
              <a:buChar char="o"/>
              <a:defRPr sz="1400"/>
            </a:lvl3pPr>
            <a:lvl4pPr>
              <a:buFont typeface="Wingdings" pitchFamily="2" charset="2"/>
              <a:buChar char="§"/>
              <a:defRPr sz="1400"/>
            </a:lvl4pPr>
            <a:lvl5pPr>
              <a:defRPr sz="14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>
                <a:latin typeface="+mn-lt"/>
                <a:cs typeface="Microsoft Sans Serif" pitchFamily="34" charset="0"/>
              </a:defRPr>
            </a:lvl1pPr>
            <a:lvl2pPr>
              <a:defRPr sz="1400"/>
            </a:lvl2pPr>
            <a:lvl3pPr>
              <a:buFont typeface="Courier New" pitchFamily="49" charset="0"/>
              <a:buChar char="o"/>
              <a:defRPr sz="1400"/>
            </a:lvl3pPr>
            <a:lvl4pPr>
              <a:buFont typeface="Wingdings" pitchFamily="2" charset="2"/>
              <a:buChar char="§"/>
              <a:defRPr sz="1400"/>
            </a:lvl4pPr>
            <a:lvl5pPr>
              <a:defRPr sz="1400"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AU" smtClean="0"/>
              <a:t>Click to edit Master text styles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AU" smtClean="0"/>
              <a:t>Second level</a:t>
            </a:r>
          </a:p>
          <a:p>
            <a:pPr marL="3429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AU" smtClean="0"/>
              <a:t>Third level</a:t>
            </a:r>
          </a:p>
          <a:p>
            <a:pPr marL="3429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AU" smtClean="0"/>
              <a:t>Fourth level</a:t>
            </a:r>
          </a:p>
          <a:p>
            <a:pPr marL="342900" marR="0" lvl="4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AU" smtClean="0"/>
              <a:t>Fifth level</a:t>
            </a:r>
            <a:endParaRPr lang="en-AU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j-lt"/>
                <a:cs typeface="Microsoft Sans Serif" pitchFamily="34" charset="0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pic>
        <p:nvPicPr>
          <p:cNvPr id="9" name="Picture 8" descr="C:\Documents and Settings\z3349205\Desktop\Kristen - Marketing Services\New stuff\SCIAUST_foot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6116354"/>
            <a:ext cx="9147600" cy="74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  <a:lvl2pPr>
              <a:defRPr sz="1400">
                <a:latin typeface="+mn-lt"/>
                <a:cs typeface="Microsoft Sans Serif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+mn-lt"/>
                <a:cs typeface="Microsoft Sans Serif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  <a:lvl2pPr>
              <a:defRPr sz="1400">
                <a:latin typeface="+mn-lt"/>
                <a:cs typeface="Microsoft Sans Serif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+mn-lt"/>
                <a:cs typeface="Microsoft Sans Serif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j-lt"/>
                <a:cs typeface="Microsoft Sans Serif" pitchFamily="34" charset="0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pic>
        <p:nvPicPr>
          <p:cNvPr id="7" name="Picture 6" descr="C:\Documents and Settings\z3349205\Desktop\Kristen - Marketing Services\New stuff\SCIAUST_foot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6116354"/>
            <a:ext cx="9147600" cy="74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pic>
        <p:nvPicPr>
          <p:cNvPr id="7" name="Picture 6" descr="C:\Documents and Settings\z3349205\Desktop\Kristen - Marketing Services\New stuff\SCIAUST_footer RGB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6116354"/>
            <a:ext cx="9147600" cy="74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2" r:id="rId4"/>
    <p:sldLayoutId id="2147483781" r:id="rId5"/>
    <p:sldLayoutId id="2147483786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carloc@unsw.edu.a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uperfriend.com.au/uploads/page/533/Promoting-Positive-Mental-Health-in-the-Workplace-Guidelines-for-organisation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lii.edu.au/cgi-bin/sinodisp/au/cases/vic/VSC/2013/326.html?stem=0&amp;synonyms=0&amp;query=Wendy%20Swan" TargetMode="External"/><Relationship Id="rId2" Type="http://schemas.openxmlformats.org/officeDocument/2006/relationships/hyperlink" Target="http://www.austlii.edu.au/cgi-bin/sinodisp/au/cases/vic/VSCA/2013/76.html?stem=0&amp;synonyms=0&amp;query=Willett%20police%20victor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ustlii.edu.au/au/cases/nsw/NSWWCCPD/2015/46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lii.edu.au/cgi-bin/sinodisp/au/cases/vic/VSCA/2013/76.html?stem=0&amp;synonyms=0&amp;query=Willett%20police%20victori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ustlii.edu.au/cgi-bin/sinodisp/au/cases/vic/VSC/2013/326.html?stem=0&amp;synonyms=0&amp;query=Wendy%20Sw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07416" y="1556792"/>
            <a:ext cx="7236584" cy="1584176"/>
          </a:xfrm>
        </p:spPr>
        <p:txBody>
          <a:bodyPr/>
          <a:lstStyle/>
          <a:p>
            <a:pPr algn="r"/>
            <a:r>
              <a:rPr lang="en-US" dirty="0" smtClean="0"/>
              <a:t>Workplace bullying: Risk management challenges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3848" y="5733256"/>
            <a:ext cx="5689600" cy="864096"/>
          </a:xfrm>
        </p:spPr>
        <p:txBody>
          <a:bodyPr/>
          <a:lstStyle/>
          <a:p>
            <a:pPr algn="r"/>
            <a:r>
              <a:rPr lang="en-AU" sz="1800" dirty="0" smtClean="0"/>
              <a:t>Contact: </a:t>
            </a:r>
            <a:r>
              <a:rPr lang="en-AU" sz="1800" dirty="0" smtClean="0">
                <a:hlinkClick r:id="rId2"/>
              </a:rPr>
              <a:t>carloc@unsw.edu.au</a:t>
            </a:r>
            <a:endParaRPr lang="en-AU" sz="1800" dirty="0" smtClean="0"/>
          </a:p>
          <a:p>
            <a:pPr algn="r"/>
            <a:r>
              <a:rPr lang="en-AU" sz="1800" dirty="0" smtClean="0"/>
              <a:t>@</a:t>
            </a:r>
            <a:r>
              <a:rPr lang="en-AU" sz="1800" dirty="0" err="1" smtClean="0"/>
              <a:t>psycarlogy</a:t>
            </a:r>
            <a:endParaRPr lang="en-A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3789040"/>
            <a:ext cx="4536504" cy="15881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dirty="0" err="1" smtClean="0">
                <a:latin typeface="+mj-lt"/>
              </a:rPr>
              <a:t>Worksafe</a:t>
            </a:r>
            <a:r>
              <a:rPr lang="en-US" dirty="0" smtClean="0">
                <a:latin typeface="+mj-lt"/>
              </a:rPr>
              <a:t> Victoria and VTHC HSR Conference: Current concerns in OHS October 27, 2015</a:t>
            </a:r>
          </a:p>
          <a:p>
            <a:pPr marL="34290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Dr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dirty="0">
                <a:latin typeface="+mj-lt"/>
              </a:rPr>
              <a:t>C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arlo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Caponecchi</a:t>
            </a:r>
            <a:r>
              <a:rPr lang="en-US" dirty="0" smtClean="0">
                <a:latin typeface="+mj-lt"/>
              </a:rPr>
              <a:t>a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4290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 University of New South Wales</a:t>
            </a:r>
          </a:p>
        </p:txBody>
      </p:sp>
      <p:pic>
        <p:nvPicPr>
          <p:cNvPr id="7" name="Picture 6" descr="Twitter_logo_blu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165304"/>
            <a:ext cx="353905" cy="288032"/>
          </a:xfrm>
          <a:prstGeom prst="rect">
            <a:avLst/>
          </a:prstGeom>
        </p:spPr>
      </p:pic>
      <p:pic>
        <p:nvPicPr>
          <p:cNvPr id="5" name="Picture 4" descr="Screen Shot 2015-05-20 at 12.47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960440" cy="3055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recognition &amp;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4896544"/>
          </a:xfrm>
        </p:spPr>
        <p:txBody>
          <a:bodyPr/>
          <a:lstStyle/>
          <a:p>
            <a:r>
              <a:rPr lang="en-US" dirty="0" smtClean="0"/>
              <a:t>Fragmented, inconsistent, contradictory approaches</a:t>
            </a:r>
          </a:p>
          <a:p>
            <a:r>
              <a:rPr lang="en-US" dirty="0" smtClean="0"/>
              <a:t>Poorly conceived, poorly implemented ‘controls’ (</a:t>
            </a:r>
            <a:r>
              <a:rPr lang="en-US" dirty="0" err="1" smtClean="0"/>
              <a:t>eg</a:t>
            </a:r>
            <a:r>
              <a:rPr lang="en-US" dirty="0" smtClean="0"/>
              <a:t>. In policy; reporting systems; zero tolerance rhetoric; Mickey </a:t>
            </a:r>
            <a:r>
              <a:rPr lang="en-US" dirty="0"/>
              <a:t>M</a:t>
            </a:r>
            <a:r>
              <a:rPr lang="en-US" dirty="0" smtClean="0"/>
              <a:t>ouse training…)</a:t>
            </a:r>
          </a:p>
          <a:p>
            <a:r>
              <a:rPr lang="en-US" dirty="0" smtClean="0"/>
              <a:t>Individual-level focus – non WHS/risk</a:t>
            </a:r>
          </a:p>
          <a:p>
            <a:r>
              <a:rPr lang="en-US" dirty="0" smtClean="0"/>
              <a:t>Getting stuck on “Who’s responsible?”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ider views of mental health </a:t>
            </a:r>
          </a:p>
          <a:p>
            <a:pPr lvl="1"/>
            <a:r>
              <a:rPr lang="en-US" dirty="0" smtClean="0"/>
              <a:t>vulnerability</a:t>
            </a:r>
            <a:r>
              <a:rPr lang="en-US" dirty="0"/>
              <a:t> </a:t>
            </a:r>
            <a:r>
              <a:rPr lang="en-US" dirty="0" smtClean="0"/>
              <a:t>&amp; egg-shell psyche </a:t>
            </a:r>
            <a:r>
              <a:rPr lang="en-US" sz="1600" dirty="0" smtClean="0"/>
              <a:t>(see </a:t>
            </a:r>
            <a:r>
              <a:rPr lang="en-US" sz="1600" dirty="0" err="1" smtClean="0"/>
              <a:t>Ikpeme</a:t>
            </a:r>
            <a:r>
              <a:rPr lang="en-US" sz="1600" dirty="0" smtClean="0"/>
              <a:t> </a:t>
            </a:r>
            <a:r>
              <a:rPr lang="en-US" sz="1600" dirty="0" err="1" smtClean="0"/>
              <a:t>Ruths</a:t>
            </a:r>
            <a:r>
              <a:rPr lang="en-US" sz="1600" dirty="0" smtClean="0"/>
              <a:t>, Christiansen &amp; Vincent, 2012; </a:t>
            </a:r>
            <a:r>
              <a:rPr lang="en-US" sz="1600" dirty="0" err="1" smtClean="0"/>
              <a:t>Iezzi</a:t>
            </a:r>
            <a:r>
              <a:rPr lang="en-US" sz="1600" dirty="0" smtClean="0"/>
              <a:t>, Duckworth &amp; </a:t>
            </a:r>
            <a:r>
              <a:rPr lang="en-US" sz="1600" dirty="0" err="1" smtClean="0"/>
              <a:t>Schenke</a:t>
            </a:r>
            <a:r>
              <a:rPr lang="en-US" sz="1600" dirty="0"/>
              <a:t>, 2013; </a:t>
            </a:r>
            <a:r>
              <a:rPr lang="en-US" sz="1600" dirty="0" smtClean="0"/>
              <a:t>State of NSW v </a:t>
            </a:r>
            <a:r>
              <a:rPr lang="en-US" sz="1600" dirty="0" err="1" smtClean="0"/>
              <a:t>Rattenbury</a:t>
            </a:r>
            <a:r>
              <a:rPr lang="en-US" sz="1600" dirty="0" smtClean="0"/>
              <a:t> [2015] NSWWCCPD 46)</a:t>
            </a:r>
          </a:p>
          <a:p>
            <a:pPr lvl="1"/>
            <a:r>
              <a:rPr lang="en-US" dirty="0" smtClean="0"/>
              <a:t>Tendency to overlook the contributions of work, job and </a:t>
            </a:r>
            <a:r>
              <a:rPr lang="en-US" dirty="0" err="1" smtClean="0"/>
              <a:t>organisational</a:t>
            </a:r>
            <a:r>
              <a:rPr lang="en-US" dirty="0" smtClean="0"/>
              <a:t> design </a:t>
            </a:r>
            <a:r>
              <a:rPr lang="en-US" sz="1200" dirty="0" smtClean="0"/>
              <a:t>(see </a:t>
            </a:r>
            <a:r>
              <a:rPr lang="en-US" sz="1200" dirty="0" err="1" smtClean="0"/>
              <a:t>Superfriend</a:t>
            </a:r>
            <a:r>
              <a:rPr lang="en-US" sz="1200" dirty="0" smtClean="0"/>
              <a:t> </a:t>
            </a:r>
            <a:r>
              <a:rPr lang="en-US" sz="1200" i="1" dirty="0" smtClean="0"/>
              <a:t>Promoting Positive Mental Health in the Workplace: A guide for </a:t>
            </a:r>
            <a:r>
              <a:rPr lang="en-US" sz="1200" i="1" dirty="0" err="1" smtClean="0"/>
              <a:t>organisations</a:t>
            </a:r>
            <a:r>
              <a:rPr lang="en-US" sz="1200" i="1" dirty="0" smtClean="0"/>
              <a:t> 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://www.superfriend.com.au/uploads/page/533/Promoting-Positive-Mental-Health-in-the-Workplace-Guidelines-for-</a:t>
            </a:r>
            <a:r>
              <a:rPr lang="en-US" sz="1200" dirty="0" smtClean="0">
                <a:hlinkClick r:id="rId2"/>
              </a:rPr>
              <a:t>organisations.pdf</a:t>
            </a:r>
            <a:r>
              <a:rPr lang="en-US" sz="1200" dirty="0" smtClean="0"/>
              <a:t>)</a:t>
            </a:r>
          </a:p>
          <a:p>
            <a:endParaRPr lang="en-US" sz="1200" dirty="0" smtClean="0"/>
          </a:p>
          <a:p>
            <a:endParaRPr lang="en-US" dirty="0"/>
          </a:p>
        </p:txBody>
      </p:sp>
      <p:pic>
        <p:nvPicPr>
          <p:cNvPr id="5" name="Picture 4" descr="Screen Shot 2015-10-12 at 11.49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4026">
            <a:off x="381495" y="1258931"/>
            <a:ext cx="6915377" cy="3987244"/>
          </a:xfrm>
          <a:prstGeom prst="rect">
            <a:avLst/>
          </a:prstGeom>
          <a:ln w="57150" cmpd="sng">
            <a:solidFill>
              <a:schemeClr val="tx2"/>
            </a:solidFill>
          </a:ln>
        </p:spPr>
      </p:pic>
      <p:pic>
        <p:nvPicPr>
          <p:cNvPr id="6" name="Picture 5" descr="Screen Shot 2015-10-12 at 1.24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1821">
            <a:off x="779566" y="1189638"/>
            <a:ext cx="8197767" cy="42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6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6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6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6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should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Focusing on safe systems </a:t>
            </a:r>
            <a:r>
              <a:rPr lang="en-US" dirty="0"/>
              <a:t>of </a:t>
            </a:r>
            <a:r>
              <a:rPr lang="en-US" dirty="0" smtClean="0"/>
              <a:t>work – job and org design</a:t>
            </a:r>
            <a:endParaRPr lang="en-US" dirty="0"/>
          </a:p>
          <a:p>
            <a:r>
              <a:rPr lang="en-US" dirty="0" smtClean="0"/>
              <a:t>Tailoring existing risk management practices to psychosocial issues (not treated as just HR issues)</a:t>
            </a:r>
          </a:p>
          <a:p>
            <a:pPr lvl="1"/>
            <a:r>
              <a:rPr lang="en-US" dirty="0" smtClean="0"/>
              <a:t>Manage ongoing risks that arise throughout the process of dealing with the problem (</a:t>
            </a:r>
            <a:r>
              <a:rPr lang="en-US" dirty="0" err="1" smtClean="0"/>
              <a:t>eg</a:t>
            </a:r>
            <a:r>
              <a:rPr lang="en-US" dirty="0" smtClean="0"/>
              <a:t>. Through an investigation)</a:t>
            </a:r>
            <a:endParaRPr lang="en-US" dirty="0"/>
          </a:p>
          <a:p>
            <a:r>
              <a:rPr lang="en-US" dirty="0" smtClean="0"/>
              <a:t>Thinking about skill </a:t>
            </a:r>
            <a:r>
              <a:rPr lang="en-US" dirty="0"/>
              <a:t>sets, frameworks and </a:t>
            </a:r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Conceptual </a:t>
            </a:r>
            <a:r>
              <a:rPr lang="en-US" dirty="0"/>
              <a:t>understanding of WHS frameworks </a:t>
            </a:r>
            <a:r>
              <a:rPr lang="en-US" dirty="0" smtClean="0"/>
              <a:t>+ knowledge and skills </a:t>
            </a:r>
            <a:r>
              <a:rPr lang="en-US" dirty="0" err="1" smtClean="0"/>
              <a:t>wrt</a:t>
            </a:r>
            <a:r>
              <a:rPr lang="en-US" dirty="0" smtClean="0"/>
              <a:t> psychosocial issues. </a:t>
            </a:r>
          </a:p>
          <a:p>
            <a:pPr lvl="1"/>
            <a:r>
              <a:rPr lang="en-US" dirty="0" smtClean="0"/>
              <a:t>Skill development and assessed competencies for senior staff</a:t>
            </a:r>
          </a:p>
          <a:p>
            <a:r>
              <a:rPr lang="en-US" dirty="0" smtClean="0"/>
              <a:t>Evaluating and </a:t>
            </a:r>
            <a:r>
              <a:rPr lang="en-US" dirty="0" err="1" smtClean="0"/>
              <a:t>prioritising</a:t>
            </a:r>
            <a:r>
              <a:rPr lang="en-US" dirty="0" smtClean="0"/>
              <a:t> interventions </a:t>
            </a:r>
            <a:r>
              <a:rPr lang="en-US" sz="1200" dirty="0" smtClean="0"/>
              <a:t>(Branch, Murray &amp; Caponecchia, 2015)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>
                <a:latin typeface="+mj-lt"/>
              </a:rPr>
              <a:t>Caponecchia, C., Sun, A. Y. Z., Wyatt, A. (2012). ‘Psychopaths’ at Work? Implications of Lay Persons’ Use of Labels and </a:t>
            </a:r>
            <a:r>
              <a:rPr lang="en-US" sz="1400" dirty="0" err="1">
                <a:latin typeface="+mj-lt"/>
              </a:rPr>
              <a:t>Behavioural</a:t>
            </a:r>
            <a:r>
              <a:rPr lang="en-US" sz="1400" dirty="0">
                <a:latin typeface="+mj-lt"/>
              </a:rPr>
              <a:t> Criteria for Psychopathy. </a:t>
            </a:r>
            <a:r>
              <a:rPr lang="en-US" sz="1400" i="1" dirty="0">
                <a:latin typeface="+mj-lt"/>
              </a:rPr>
              <a:t>J Bus Eth.107, </a:t>
            </a:r>
            <a:r>
              <a:rPr lang="en-US" sz="1400" dirty="0">
                <a:latin typeface="+mj-lt"/>
              </a:rPr>
              <a:t>399-408.</a:t>
            </a:r>
          </a:p>
          <a:p>
            <a:r>
              <a:rPr lang="en-US" sz="1400" dirty="0">
                <a:latin typeface="+mj-lt"/>
                <a:ea typeface="ＭＳ Ｐゴシック" charset="0"/>
                <a:cs typeface="Calibri" charset="0"/>
              </a:rPr>
              <a:t>Caponecchia, C., &amp; Wyatt, A. (2011). </a:t>
            </a:r>
            <a:r>
              <a:rPr lang="en-US" sz="1400" i="1" dirty="0">
                <a:latin typeface="+mj-lt"/>
                <a:ea typeface="ＭＳ Ｐゴシック" charset="0"/>
                <a:cs typeface="Calibri" charset="0"/>
              </a:rPr>
              <a:t>Preventing workplace bullying: An evidence based guide for managers and employees. Sydney: Allen &amp; </a:t>
            </a:r>
            <a:r>
              <a:rPr lang="en-US" sz="1400" i="1" dirty="0" err="1">
                <a:latin typeface="+mj-lt"/>
                <a:ea typeface="ＭＳ Ｐゴシック" charset="0"/>
                <a:cs typeface="Calibri" charset="0"/>
              </a:rPr>
              <a:t>Unwin</a:t>
            </a:r>
            <a:r>
              <a:rPr lang="en-US" sz="1400" i="1" dirty="0" smtClean="0">
                <a:latin typeface="+mj-lt"/>
                <a:ea typeface="ＭＳ Ｐゴシック" charset="0"/>
                <a:cs typeface="Calibri" charset="0"/>
              </a:rPr>
              <a:t>.</a:t>
            </a:r>
          </a:p>
          <a:p>
            <a:r>
              <a:rPr lang="en-US" sz="1400" dirty="0">
                <a:latin typeface="+mj-lt"/>
              </a:rPr>
              <a:t>House of Representatives Standing Committee on Education and Employment (HRSCEE) (2012). </a:t>
            </a:r>
            <a:r>
              <a:rPr lang="en-US" sz="1400" i="1" dirty="0">
                <a:latin typeface="+mj-lt"/>
              </a:rPr>
              <a:t>Workplace bullying: We just want it to stop</a:t>
            </a:r>
            <a:r>
              <a:rPr lang="en-US" sz="1400" dirty="0">
                <a:latin typeface="+mj-lt"/>
              </a:rPr>
              <a:t>. Canberra: Commonwealth of Australia. </a:t>
            </a:r>
            <a:endParaRPr lang="en-US" sz="1400" i="1" dirty="0">
              <a:latin typeface="+mj-lt"/>
              <a:ea typeface="ＭＳ Ｐゴシック" charset="0"/>
              <a:cs typeface="Calibri" charset="0"/>
            </a:endParaRPr>
          </a:p>
          <a:p>
            <a:r>
              <a:rPr lang="en-US" sz="1400" dirty="0" err="1">
                <a:latin typeface="+mj-lt"/>
              </a:rPr>
              <a:t>Iezzi</a:t>
            </a:r>
            <a:r>
              <a:rPr lang="en-US" sz="1400" dirty="0">
                <a:latin typeface="+mj-lt"/>
              </a:rPr>
              <a:t>, T., Duckworth, M.P.  &amp; </a:t>
            </a:r>
            <a:r>
              <a:rPr lang="en-US" sz="1400" dirty="0" err="1">
                <a:latin typeface="+mj-lt"/>
              </a:rPr>
              <a:t>Schenke</a:t>
            </a:r>
            <a:r>
              <a:rPr lang="en-US" sz="1400" dirty="0">
                <a:latin typeface="+mj-lt"/>
              </a:rPr>
              <a:t>, S.R. (2013). To crack or crumble: Use of the Thin Skull and crumbling skull rules. </a:t>
            </a:r>
            <a:r>
              <a:rPr lang="en-US" sz="1400" i="1" dirty="0">
                <a:latin typeface="+mj-lt"/>
              </a:rPr>
              <a:t>Psychological Injury and Law, 6</a:t>
            </a:r>
            <a:r>
              <a:rPr lang="en-US" sz="1400" dirty="0">
                <a:latin typeface="+mj-lt"/>
              </a:rPr>
              <a:t>, 156-159</a:t>
            </a:r>
            <a:r>
              <a:rPr lang="en-US" sz="1400" dirty="0" smtClean="0">
                <a:latin typeface="+mj-lt"/>
              </a:rPr>
              <a:t>.</a:t>
            </a:r>
          </a:p>
          <a:p>
            <a:r>
              <a:rPr lang="en-US" sz="1400" dirty="0" err="1" smtClean="0">
                <a:latin typeface="+mj-lt"/>
              </a:rPr>
              <a:t>Ikpeme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Ruths</a:t>
            </a:r>
            <a:r>
              <a:rPr lang="en-US" sz="1400" dirty="0" smtClean="0">
                <a:latin typeface="+mj-lt"/>
              </a:rPr>
              <a:t>, I.J., Christiansen, A. K. </a:t>
            </a:r>
            <a:r>
              <a:rPr lang="en-US" sz="1400" dirty="0">
                <a:latin typeface="+mj-lt"/>
              </a:rPr>
              <a:t>&amp; Vincent</a:t>
            </a:r>
            <a:r>
              <a:rPr lang="en-US" sz="1400" dirty="0" smtClean="0">
                <a:latin typeface="+mj-lt"/>
              </a:rPr>
              <a:t>, J. P. (2012). An assessment of the “eggshell psyche” in simulated civil litigation. </a:t>
            </a:r>
            <a:r>
              <a:rPr lang="en-US" sz="1400" i="1" dirty="0" smtClean="0">
                <a:latin typeface="+mj-lt"/>
              </a:rPr>
              <a:t>Psychological Injury and Law, 6</a:t>
            </a:r>
            <a:r>
              <a:rPr lang="en-US" sz="1400" dirty="0" smtClean="0">
                <a:latin typeface="+mj-lt"/>
              </a:rPr>
              <a:t>, 144-155. </a:t>
            </a:r>
          </a:p>
          <a:p>
            <a:r>
              <a:rPr lang="en-US" sz="1400" dirty="0" smtClean="0">
                <a:latin typeface="+mj-lt"/>
              </a:rPr>
              <a:t>Safe </a:t>
            </a:r>
            <a:r>
              <a:rPr lang="en-US" sz="1400" dirty="0">
                <a:latin typeface="+mj-lt"/>
              </a:rPr>
              <a:t>Work Australia (2013). Guide for preventing and responding to workplace bullying. Canberra: Safe Work Australia.</a:t>
            </a:r>
          </a:p>
          <a:p>
            <a:endParaRPr lang="en-US" sz="1400" dirty="0" smtClean="0">
              <a:latin typeface="+mj-lt"/>
            </a:endParaRPr>
          </a:p>
          <a:p>
            <a:pPr fontAlgn="auto">
              <a:spcAft>
                <a:spcPts val="0"/>
              </a:spcAft>
            </a:pPr>
            <a:r>
              <a:rPr lang="en-US" sz="1400" dirty="0" smtClean="0">
                <a:latin typeface="+mj-lt"/>
              </a:rPr>
              <a:t>Willett </a:t>
            </a:r>
            <a:r>
              <a:rPr lang="en-US" sz="1400" dirty="0">
                <a:latin typeface="+mj-lt"/>
              </a:rPr>
              <a:t>v State of Victoria [2013] VSCA 76 </a:t>
            </a:r>
            <a:r>
              <a:rPr lang="en-US" sz="1400" dirty="0">
                <a:latin typeface="+mj-lt"/>
                <a:hlinkClick r:id="rId2"/>
              </a:rPr>
              <a:t>http://www.austlii.edu.au/cgi-bin/sinodisp/au/cases/vic/VSCA/2013/76.html?stem=0&amp;synonyms=0&amp;query=Willett%20police%20victoria</a:t>
            </a:r>
            <a:endParaRPr lang="en-US" sz="1400" dirty="0">
              <a:latin typeface="+mj-lt"/>
            </a:endParaRPr>
          </a:p>
          <a:p>
            <a:pPr fontAlgn="auto">
              <a:spcAft>
                <a:spcPts val="0"/>
              </a:spcAft>
            </a:pPr>
            <a:r>
              <a:rPr lang="en-US" sz="1400" dirty="0">
                <a:latin typeface="+mj-lt"/>
              </a:rPr>
              <a:t>Swan v </a:t>
            </a:r>
            <a:r>
              <a:rPr lang="en-US" sz="1400" dirty="0" err="1">
                <a:latin typeface="+mj-lt"/>
              </a:rPr>
              <a:t>Monash</a:t>
            </a:r>
            <a:r>
              <a:rPr lang="en-US" sz="1400" dirty="0">
                <a:latin typeface="+mj-lt"/>
              </a:rPr>
              <a:t> Law Book Cooperative [2013] VSC 326 </a:t>
            </a:r>
          </a:p>
          <a:p>
            <a:pPr fontAlgn="auto">
              <a:spcAft>
                <a:spcPts val="0"/>
              </a:spcAft>
            </a:pPr>
            <a:r>
              <a:rPr lang="en-US" sz="1400" dirty="0">
                <a:latin typeface="+mj-lt"/>
                <a:hlinkClick r:id="rId3"/>
              </a:rPr>
              <a:t>http://www.austlii.edu.au/cgi-bin/sinodisp/au/cases/vic/VSC/2013/326.html?stem=0&amp;synonyms=0&amp;query=Wendy%20Swan</a:t>
            </a:r>
            <a:endParaRPr lang="en-US" sz="14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State </a:t>
            </a:r>
            <a:r>
              <a:rPr lang="en-US" sz="1400" dirty="0">
                <a:latin typeface="+mj-lt"/>
              </a:rPr>
              <a:t>of NSW v </a:t>
            </a:r>
            <a:r>
              <a:rPr lang="en-US" sz="1400" dirty="0" err="1">
                <a:latin typeface="+mj-lt"/>
              </a:rPr>
              <a:t>Rattenbury</a:t>
            </a:r>
            <a:r>
              <a:rPr lang="en-US" sz="1400" dirty="0">
                <a:latin typeface="+mj-lt"/>
              </a:rPr>
              <a:t> [2015] NSWWCCPD 46 </a:t>
            </a:r>
            <a:r>
              <a:rPr lang="en-US" sz="1400" dirty="0">
                <a:latin typeface="+mj-lt"/>
                <a:hlinkClick r:id="rId4"/>
              </a:rPr>
              <a:t>http://www.austlii.edu.au/au/cases/nsw/NSWWCCPD/2015/46.</a:t>
            </a:r>
            <a:r>
              <a:rPr lang="en-US" sz="1400" dirty="0" smtClean="0">
                <a:latin typeface="+mj-lt"/>
                <a:hlinkClick r:id="rId4"/>
              </a:rPr>
              <a:t>html</a:t>
            </a:r>
            <a:endParaRPr lang="en-US" sz="1400" dirty="0" smtClean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33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&amp;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Criteria </a:t>
            </a:r>
          </a:p>
          <a:p>
            <a:r>
              <a:rPr lang="en-US" dirty="0" err="1" smtClean="0"/>
              <a:t>Behavioural</a:t>
            </a:r>
            <a:r>
              <a:rPr lang="en-US" dirty="0" smtClean="0"/>
              <a:t> patterns affect recognition and reporting</a:t>
            </a:r>
          </a:p>
          <a:p>
            <a:r>
              <a:rPr lang="en-US" dirty="0" smtClean="0"/>
              <a:t>Barriers to prevention and management</a:t>
            </a:r>
          </a:p>
          <a:p>
            <a:r>
              <a:rPr lang="en-US" dirty="0" smtClean="0"/>
              <a:t>Ways forward for risk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bullying?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7666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Definitional criteria</a:t>
            </a:r>
          </a:p>
          <a:p>
            <a:r>
              <a:rPr lang="en-US" sz="3200" dirty="0" smtClean="0"/>
              <a:t>Need to use definitional criteria consistently</a:t>
            </a:r>
            <a:endParaRPr lang="en-US" sz="3200" dirty="0"/>
          </a:p>
          <a:p>
            <a:pPr lvl="1"/>
            <a:r>
              <a:rPr lang="en-US" dirty="0" smtClean="0"/>
              <a:t>repeated (Victoria: persistent, repeated) </a:t>
            </a:r>
            <a:endParaRPr lang="en-US" dirty="0"/>
          </a:p>
          <a:p>
            <a:pPr lvl="1"/>
            <a:r>
              <a:rPr lang="en-US" dirty="0" smtClean="0"/>
              <a:t>unreasonable  (Victoria: negative)</a:t>
            </a:r>
            <a:endParaRPr lang="en-US" dirty="0"/>
          </a:p>
          <a:p>
            <a:pPr lvl="1"/>
            <a:r>
              <a:rPr lang="en-US" dirty="0"/>
              <a:t>create risk to health and safety</a:t>
            </a:r>
          </a:p>
          <a:p>
            <a:r>
              <a:rPr lang="en-US" sz="3200" dirty="0" smtClean="0"/>
              <a:t>Check the National guide for examples of </a:t>
            </a:r>
            <a:r>
              <a:rPr lang="en-US" sz="3200" dirty="0" err="1" smtClean="0"/>
              <a:t>behaviours</a:t>
            </a:r>
            <a:r>
              <a:rPr lang="en-US" sz="3200" dirty="0" smtClean="0"/>
              <a:t> that are and are not considered to be bullying (if they meet the criteria)</a:t>
            </a:r>
          </a:p>
          <a:p>
            <a:r>
              <a:rPr lang="en-US" sz="3200" dirty="0" smtClean="0"/>
              <a:t>Safe Work Australia 2013</a:t>
            </a:r>
          </a:p>
        </p:txBody>
      </p:sp>
    </p:spTree>
    <p:extLst>
      <p:ext uri="{BB962C8B-B14F-4D97-AF65-F5344CB8AC3E}">
        <p14:creationId xmlns:p14="http://schemas.microsoft.com/office/powerpoint/2010/main" val="28747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behaviours</a:t>
            </a:r>
            <a:r>
              <a:rPr lang="en-US" dirty="0" smtClean="0"/>
              <a:t> (SWA,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600" dirty="0"/>
              <a:t>Examples of behaviour, whether intentional or unintentional, that may be considered to be workplace bullying if they are </a:t>
            </a:r>
            <a:r>
              <a:rPr lang="en-AU" sz="1600" b="1" i="1" dirty="0"/>
              <a:t>repeated</a:t>
            </a:r>
            <a:r>
              <a:rPr lang="en-AU" sz="1600" b="1" dirty="0"/>
              <a:t>, </a:t>
            </a:r>
            <a:r>
              <a:rPr lang="en-AU" sz="1600" b="1" i="1" dirty="0"/>
              <a:t>unreasonable</a:t>
            </a:r>
            <a:r>
              <a:rPr lang="en-AU" sz="1600" dirty="0"/>
              <a:t> and </a:t>
            </a:r>
            <a:r>
              <a:rPr lang="en-AU" sz="1600" b="1" i="1" dirty="0"/>
              <a:t>create a risk to health and safety</a:t>
            </a:r>
            <a:r>
              <a:rPr lang="en-AU" sz="1600" dirty="0"/>
              <a:t> include but are not limited to:</a:t>
            </a:r>
          </a:p>
          <a:p>
            <a:pPr lvl="0"/>
            <a:r>
              <a:rPr lang="en-AU" sz="1600" dirty="0">
                <a:solidFill>
                  <a:srgbClr val="FF0000"/>
                </a:solidFill>
              </a:rPr>
              <a:t>abusive, insulting or offensive language or comments </a:t>
            </a:r>
          </a:p>
          <a:p>
            <a:pPr lvl="0"/>
            <a:r>
              <a:rPr lang="en-AU" sz="1600" dirty="0">
                <a:solidFill>
                  <a:srgbClr val="FF0000"/>
                </a:solidFill>
              </a:rPr>
              <a:t>unjustified criticism or complaints</a:t>
            </a:r>
          </a:p>
          <a:p>
            <a:pPr lvl="0"/>
            <a:r>
              <a:rPr lang="en-AU" sz="1600" dirty="0"/>
              <a:t>deliberately excluding someone from workplace activities </a:t>
            </a:r>
          </a:p>
          <a:p>
            <a:pPr lvl="0"/>
            <a:r>
              <a:rPr lang="en-AU" sz="1600" dirty="0"/>
              <a:t>withholding information that is vital for effective work performance</a:t>
            </a:r>
          </a:p>
          <a:p>
            <a:pPr lvl="0"/>
            <a:r>
              <a:rPr lang="en-AU" sz="1600" dirty="0"/>
              <a:t>setting unreasonable timelines or constantly changing deadlines</a:t>
            </a:r>
          </a:p>
          <a:p>
            <a:pPr lvl="0"/>
            <a:r>
              <a:rPr lang="en-AU" sz="1600" dirty="0"/>
              <a:t>setting tasks that are unreasonably below or beyond a person’s skill level</a:t>
            </a:r>
          </a:p>
          <a:p>
            <a:pPr lvl="0"/>
            <a:r>
              <a:rPr lang="en-AU" sz="1600" dirty="0"/>
              <a:t>denying access to information, supervision, consultation or resources to the detriment of the worker</a:t>
            </a:r>
          </a:p>
          <a:p>
            <a:pPr lvl="0"/>
            <a:r>
              <a:rPr lang="en-AU" sz="1600" dirty="0"/>
              <a:t>spreading misinformation or malicious rumours</a:t>
            </a:r>
          </a:p>
          <a:p>
            <a:pPr lvl="0"/>
            <a:r>
              <a:rPr lang="en-AU" sz="1600" dirty="0"/>
              <a:t>changing work arrangements such as rosters and leave to deliberately inconvenience a particular worker or workers.</a:t>
            </a:r>
          </a:p>
          <a:p>
            <a:r>
              <a:rPr lang="en-AU" sz="1600" dirty="0"/>
              <a:t>A single incident of unreasonable behaviour is not considered to be workplace bullying, however it may have the potential to escalate and should not be ignored. </a:t>
            </a:r>
          </a:p>
          <a:p>
            <a:r>
              <a:rPr lang="en-AU" sz="1600" dirty="0"/>
              <a:t>If workplace bullying behaviour involves violence, for example physical assault or the threat of physical assault, it should be reported to the police.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184576"/>
          </a:xfrm>
        </p:spPr>
        <p:txBody>
          <a:bodyPr/>
          <a:lstStyle/>
          <a:p>
            <a:r>
              <a:rPr lang="en-US" dirty="0" smtClean="0"/>
              <a:t>Repetition </a:t>
            </a:r>
          </a:p>
          <a:p>
            <a:pPr lvl="1"/>
            <a:r>
              <a:rPr lang="en-US" dirty="0" smtClean="0"/>
              <a:t>Arguably the </a:t>
            </a:r>
            <a:r>
              <a:rPr lang="en-US" dirty="0"/>
              <a:t>l</a:t>
            </a:r>
            <a:r>
              <a:rPr lang="en-US" dirty="0" smtClean="0"/>
              <a:t>east confusing criterion; same </a:t>
            </a:r>
            <a:r>
              <a:rPr lang="en-US" dirty="0" err="1" smtClean="0"/>
              <a:t>behaviour</a:t>
            </a:r>
            <a:r>
              <a:rPr lang="en-US" dirty="0" smtClean="0"/>
              <a:t> repeated or different </a:t>
            </a:r>
            <a:r>
              <a:rPr lang="en-US" dirty="0" err="1" smtClean="0"/>
              <a:t>behaviours</a:t>
            </a:r>
            <a:r>
              <a:rPr lang="en-US" dirty="0" smtClean="0"/>
              <a:t> once in a pattern;</a:t>
            </a:r>
          </a:p>
          <a:p>
            <a:pPr lvl="1"/>
            <a:r>
              <a:rPr lang="en-US" dirty="0" err="1" smtClean="0"/>
              <a:t>Behaviours</a:t>
            </a:r>
            <a:r>
              <a:rPr lang="en-US" dirty="0" smtClean="0"/>
              <a:t> happening to groups can be tricky: can it be dealt with otherwise?</a:t>
            </a:r>
          </a:p>
          <a:p>
            <a:pPr lvl="1"/>
            <a:r>
              <a:rPr lang="en-US" dirty="0" smtClean="0"/>
              <a:t>“Persistent”?</a:t>
            </a:r>
          </a:p>
          <a:p>
            <a:r>
              <a:rPr lang="en-US" dirty="0" smtClean="0"/>
              <a:t>Unreasonableness</a:t>
            </a:r>
          </a:p>
          <a:p>
            <a:pPr lvl="1"/>
            <a:r>
              <a:rPr lang="en-US" dirty="0"/>
              <a:t>Relevant examples </a:t>
            </a:r>
            <a:r>
              <a:rPr lang="en-US" dirty="0" smtClean="0"/>
              <a:t>are needed to </a:t>
            </a:r>
            <a:r>
              <a:rPr lang="en-US" dirty="0"/>
              <a:t>show what is reasonable “around here”, or </a:t>
            </a:r>
            <a:r>
              <a:rPr lang="en-US" dirty="0" smtClean="0"/>
              <a:t>not</a:t>
            </a:r>
          </a:p>
          <a:p>
            <a:pPr lvl="1"/>
            <a:r>
              <a:rPr lang="en-US" dirty="0" smtClean="0"/>
              <a:t>Assess through comparison with how others are treated; with what policy/practice states; or what informal regular practice suggests. </a:t>
            </a:r>
            <a:endParaRPr lang="en-US" dirty="0"/>
          </a:p>
          <a:p>
            <a:pPr lvl="1"/>
            <a:r>
              <a:rPr lang="en-US" dirty="0" smtClean="0"/>
              <a:t>Look to industry “standards” or other similar operations</a:t>
            </a:r>
          </a:p>
        </p:txBody>
      </p:sp>
    </p:spTree>
    <p:extLst>
      <p:ext uri="{BB962C8B-B14F-4D97-AF65-F5344CB8AC3E}">
        <p14:creationId xmlns:p14="http://schemas.microsoft.com/office/powerpoint/2010/main" val="17190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risk to health and safety</a:t>
            </a:r>
          </a:p>
          <a:p>
            <a:pPr lvl="1"/>
            <a:r>
              <a:rPr lang="en-US" dirty="0"/>
              <a:t>Usually </a:t>
            </a:r>
            <a:r>
              <a:rPr lang="en-US" dirty="0" smtClean="0"/>
              <a:t>for individuals thinking about reporting this means </a:t>
            </a:r>
            <a:r>
              <a:rPr lang="en-US" dirty="0"/>
              <a:t>assessing what outcomes have occurred rather </a:t>
            </a:r>
            <a:r>
              <a:rPr lang="en-US" dirty="0" smtClean="0"/>
              <a:t>than assessing </a:t>
            </a:r>
            <a:r>
              <a:rPr lang="en-US" dirty="0"/>
              <a:t>risk per </a:t>
            </a:r>
            <a:r>
              <a:rPr lang="en-US" dirty="0" smtClean="0"/>
              <a:t>se (likelihood and consequences)</a:t>
            </a:r>
            <a:endParaRPr lang="en-US" dirty="0"/>
          </a:p>
          <a:p>
            <a:pPr lvl="1"/>
            <a:r>
              <a:rPr lang="en-US" dirty="0"/>
              <a:t>May not be a 1-to-1 relationship between each </a:t>
            </a:r>
            <a:r>
              <a:rPr lang="en-US" dirty="0" err="1"/>
              <a:t>behaviour</a:t>
            </a:r>
            <a:r>
              <a:rPr lang="en-US" dirty="0"/>
              <a:t> and each </a:t>
            </a:r>
            <a:r>
              <a:rPr lang="en-US" dirty="0" smtClean="0"/>
              <a:t>outcome 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“Being ignored” by itself may not have lead to nausea, but together with being publically </a:t>
            </a:r>
            <a:r>
              <a:rPr lang="en-US" dirty="0" err="1" smtClean="0"/>
              <a:t>criticised</a:t>
            </a:r>
            <a:r>
              <a:rPr lang="en-US" dirty="0" smtClean="0"/>
              <a:t> and excluded from the workgroup’s social events, may have led to such an outcome.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may not be bullying…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4896544"/>
          </a:xfrm>
        </p:spPr>
        <p:txBody>
          <a:bodyPr/>
          <a:lstStyle/>
          <a:p>
            <a:r>
              <a:rPr lang="en-US" dirty="0" smtClean="0"/>
              <a:t>But it could be something else: </a:t>
            </a:r>
          </a:p>
          <a:p>
            <a:r>
              <a:rPr lang="en-US" dirty="0"/>
              <a:t>H</a:t>
            </a:r>
            <a:r>
              <a:rPr lang="en-US" dirty="0" smtClean="0"/>
              <a:t>arassment, discrimination, violence</a:t>
            </a:r>
          </a:p>
          <a:p>
            <a:r>
              <a:rPr lang="en-US" dirty="0"/>
              <a:t>C</a:t>
            </a:r>
            <a:r>
              <a:rPr lang="en-US" dirty="0" smtClean="0"/>
              <a:t>onflict (un-escalated)</a:t>
            </a:r>
          </a:p>
          <a:p>
            <a:r>
              <a:rPr lang="en-US" dirty="0" smtClean="0"/>
              <a:t>Early stages of a developing issue</a:t>
            </a:r>
          </a:p>
          <a:p>
            <a:r>
              <a:rPr lang="en-US" dirty="0" smtClean="0"/>
              <a:t>An industrial issue</a:t>
            </a:r>
          </a:p>
          <a:p>
            <a:r>
              <a:rPr lang="en-US" dirty="0" smtClean="0"/>
              <a:t>An issue that could be dealt with in another way?</a:t>
            </a:r>
          </a:p>
          <a:p>
            <a:r>
              <a:rPr lang="en-US" dirty="0" smtClean="0"/>
              <a:t>Or it could be nothing of concern</a:t>
            </a:r>
          </a:p>
          <a:p>
            <a:endParaRPr lang="en-US" dirty="0"/>
          </a:p>
          <a:p>
            <a:r>
              <a:rPr lang="en-US" dirty="0" smtClean="0"/>
              <a:t>People need assistance with assessing criteria (HRSCEE 2012)</a:t>
            </a:r>
          </a:p>
          <a:p>
            <a:r>
              <a:rPr lang="en-US" dirty="0" smtClean="0"/>
              <a:t>Emphasis on objectivity, seeking advice to achieve more accurate identification before reporting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Behaviours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40560"/>
          </a:xfrm>
        </p:spPr>
        <p:txBody>
          <a:bodyPr/>
          <a:lstStyle/>
          <a:p>
            <a:r>
              <a:rPr lang="en-US" dirty="0" smtClean="0"/>
              <a:t>The various </a:t>
            </a:r>
            <a:r>
              <a:rPr lang="en-US" dirty="0" err="1" smtClean="0"/>
              <a:t>behaviours</a:t>
            </a:r>
            <a:r>
              <a:rPr lang="en-US" dirty="0" smtClean="0"/>
              <a:t> and </a:t>
            </a:r>
            <a:r>
              <a:rPr lang="en-US" dirty="0" err="1" smtClean="0"/>
              <a:t>behavioural</a:t>
            </a:r>
            <a:r>
              <a:rPr lang="en-US" dirty="0" smtClean="0"/>
              <a:t> patterns/combinations </a:t>
            </a:r>
            <a:r>
              <a:rPr lang="en-US" dirty="0"/>
              <a:t>c</a:t>
            </a:r>
            <a:r>
              <a:rPr lang="en-US" dirty="0" smtClean="0"/>
              <a:t>an make identification difficult for individuals and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r>
              <a:rPr lang="en-US" dirty="0" smtClean="0"/>
              <a:t>Mixture of related issues</a:t>
            </a:r>
          </a:p>
          <a:p>
            <a:r>
              <a:rPr lang="en-US" dirty="0" smtClean="0"/>
              <a:t>Straw </a:t>
            </a:r>
          </a:p>
          <a:p>
            <a:r>
              <a:rPr lang="en-US" dirty="0" smtClean="0"/>
              <a:t>Snowball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Importance of </a:t>
            </a:r>
          </a:p>
          <a:p>
            <a:pPr lvl="1"/>
            <a:r>
              <a:rPr lang="en-US" dirty="0" smtClean="0"/>
              <a:t>Timelines</a:t>
            </a:r>
            <a:endParaRPr lang="en-US" dirty="0"/>
          </a:p>
          <a:p>
            <a:pPr lvl="1"/>
            <a:r>
              <a:rPr lang="en-US" dirty="0" smtClean="0"/>
              <a:t>context </a:t>
            </a:r>
            <a:r>
              <a:rPr lang="en-US" sz="1200" dirty="0" smtClean="0"/>
              <a:t>(Caponecchia &amp; Wyatt, 2011)</a:t>
            </a:r>
            <a:endParaRPr lang="en-US" sz="1200" dirty="0"/>
          </a:p>
        </p:txBody>
      </p:sp>
      <p:pic>
        <p:nvPicPr>
          <p:cNvPr id="4" name="Picture 3" descr="Screen Shot 2015-10-12 at 11.46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50966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5-10-11 at 9.11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5904656" cy="3890665"/>
          </a:xfrm>
          <a:prstGeom prst="rect">
            <a:avLst/>
          </a:prstGeom>
          <a:ln w="38100" cmpd="sng"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9552" y="4365104"/>
            <a:ext cx="7920880" cy="21082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</a:rPr>
              <a:t>Willett v State of Victoria [2013] VSCA 76 </a:t>
            </a:r>
            <a:r>
              <a:rPr lang="en-US" sz="1100" dirty="0" smtClean="0">
                <a:latin typeface="+mj-lt"/>
                <a:hlinkClick r:id="rId3"/>
              </a:rPr>
              <a:t>http</a:t>
            </a:r>
            <a:r>
              <a:rPr lang="en-US" sz="1100" dirty="0">
                <a:latin typeface="+mj-lt"/>
                <a:hlinkClick r:id="rId3"/>
              </a:rPr>
              <a:t>://www.austlii.edu.au/cgi-bin/sinodisp/au/cases/vic/VSCA/2013/76.html?stem=0&amp;synonyms=0&amp;query=Willett%20police%</a:t>
            </a:r>
            <a:r>
              <a:rPr lang="en-US" sz="1100" dirty="0" smtClean="0">
                <a:latin typeface="+mj-lt"/>
                <a:hlinkClick r:id="rId3"/>
              </a:rPr>
              <a:t>20victoria</a:t>
            </a:r>
            <a:endParaRPr lang="en-US" sz="1100" dirty="0" smtClean="0">
              <a:latin typeface="+mj-lt"/>
            </a:endParaRPr>
          </a:p>
          <a:p>
            <a:pPr marL="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</a:rPr>
              <a:t>Swan v </a:t>
            </a:r>
            <a:r>
              <a:rPr lang="en-US" sz="2000" dirty="0" err="1" smtClean="0">
                <a:latin typeface="+mj-lt"/>
              </a:rPr>
              <a:t>Monash</a:t>
            </a:r>
            <a:r>
              <a:rPr lang="en-US" sz="2000" dirty="0" smtClean="0">
                <a:latin typeface="+mj-lt"/>
              </a:rPr>
              <a:t> Law Book Cooperative [2013</a:t>
            </a:r>
            <a:r>
              <a:rPr lang="en-US" sz="2000" dirty="0">
                <a:latin typeface="+mj-lt"/>
              </a:rPr>
              <a:t>] VSC 326 </a:t>
            </a:r>
            <a:endParaRPr lang="en-US" sz="2000" dirty="0" smtClean="0">
              <a:latin typeface="+mj-lt"/>
            </a:endParaRPr>
          </a:p>
          <a:p>
            <a:pPr marL="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100" dirty="0" smtClean="0">
                <a:latin typeface="+mj-lt"/>
                <a:hlinkClick r:id="rId4"/>
              </a:rPr>
              <a:t>http</a:t>
            </a:r>
            <a:r>
              <a:rPr lang="en-US" sz="1100" dirty="0">
                <a:latin typeface="+mj-lt"/>
                <a:hlinkClick r:id="rId4"/>
              </a:rPr>
              <a:t>://www.austlii.edu.au/cgi-bin/sinodisp/au/cases/vic/VSC/2013/326.html?stem=0&amp;synonyms=0&amp;query=Wendy%</a:t>
            </a:r>
            <a:r>
              <a:rPr lang="en-US" sz="1100" dirty="0" smtClean="0">
                <a:latin typeface="+mj-lt"/>
                <a:hlinkClick r:id="rId4"/>
              </a:rPr>
              <a:t>20Swan</a:t>
            </a:r>
            <a:endParaRPr lang="en-US" sz="1100" dirty="0" smtClean="0">
              <a:latin typeface="+mj-lt"/>
            </a:endParaRPr>
          </a:p>
          <a:p>
            <a:pPr marL="342900" fontAlgn="auto">
              <a:spcBef>
                <a:spcPct val="20000"/>
              </a:spcBef>
              <a:spcAft>
                <a:spcPts val="0"/>
              </a:spcAft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42900" fontAlgn="auto">
              <a:spcBef>
                <a:spcPct val="20000"/>
              </a:spcBef>
              <a:spcAft>
                <a:spcPts val="0"/>
              </a:spcAft>
            </a:pPr>
            <a:endParaRPr lang="en-US" sz="1150" dirty="0" smtClean="0">
              <a:latin typeface="+mj-lt"/>
            </a:endParaRPr>
          </a:p>
          <a:p>
            <a:pPr marL="342900" fontAlgn="auto">
              <a:spcBef>
                <a:spcPct val="20000"/>
              </a:spcBef>
              <a:spcAft>
                <a:spcPts val="0"/>
              </a:spcAft>
            </a:pPr>
            <a:endParaRPr kumimoji="0" lang="en-US" sz="115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wbh poster 11jun14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 - External comput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iawbh poster 11jun14.potm</Template>
  <TotalTime>1020</TotalTime>
  <Words>1127</Words>
  <Application>Microsoft Office PowerPoint</Application>
  <PresentationFormat>On-screen Show (4:3)</PresentationFormat>
  <Paragraphs>108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Courier New</vt:lpstr>
      <vt:lpstr>Microsoft Sans Serif</vt:lpstr>
      <vt:lpstr>Sommet</vt:lpstr>
      <vt:lpstr>Wingdings</vt:lpstr>
      <vt:lpstr>iawbh poster 11jun14</vt:lpstr>
      <vt:lpstr>PowerPoint Presentation</vt:lpstr>
      <vt:lpstr>Outline &amp; scope</vt:lpstr>
      <vt:lpstr>Is it bullying?</vt:lpstr>
      <vt:lpstr>Examples of behaviours (SWA, 2013)</vt:lpstr>
      <vt:lpstr>Using the criteria</vt:lpstr>
      <vt:lpstr>PowerPoint Presentation</vt:lpstr>
      <vt:lpstr>It may not be bullying…</vt:lpstr>
      <vt:lpstr>Behaviours </vt:lpstr>
      <vt:lpstr>PowerPoint Presentation</vt:lpstr>
      <vt:lpstr>Barriers to recognition &amp; prevention</vt:lpstr>
      <vt:lpstr>Where we should be…</vt:lpstr>
      <vt:lpstr>References</vt:lpstr>
    </vt:vector>
  </TitlesOfParts>
  <Company>University of New South Wales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Rhodes</dc:creator>
  <cp:lastModifiedBy>Renata Musolino</cp:lastModifiedBy>
  <cp:revision>99</cp:revision>
  <dcterms:created xsi:type="dcterms:W3CDTF">2014-06-02T03:04:40Z</dcterms:created>
  <dcterms:modified xsi:type="dcterms:W3CDTF">2015-10-12T06:30:55Z</dcterms:modified>
</cp:coreProperties>
</file>